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8" r:id="rId4"/>
  </p:sldMasterIdLst>
  <p:notesMasterIdLst>
    <p:notesMasterId r:id="rId15"/>
  </p:notesMasterIdLst>
  <p:handoutMasterIdLst>
    <p:handoutMasterId r:id="rId16"/>
  </p:handoutMasterIdLst>
  <p:sldIdLst>
    <p:sldId id="259" r:id="rId5"/>
    <p:sldId id="474" r:id="rId6"/>
    <p:sldId id="522" r:id="rId7"/>
    <p:sldId id="524" r:id="rId8"/>
    <p:sldId id="525" r:id="rId9"/>
    <p:sldId id="528" r:id="rId10"/>
    <p:sldId id="527" r:id="rId11"/>
    <p:sldId id="529" r:id="rId12"/>
    <p:sldId id="530"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 userDrawn="1">
          <p15:clr>
            <a:srgbClr val="A4A3A4"/>
          </p15:clr>
        </p15:guide>
        <p15:guide id="3" orient="horz" pos="240" userDrawn="1">
          <p15:clr>
            <a:srgbClr val="A4A3A4"/>
          </p15:clr>
        </p15:guide>
        <p15:guide id="4" orient="horz" pos="4080" userDrawn="1">
          <p15:clr>
            <a:srgbClr val="A4A3A4"/>
          </p15:clr>
        </p15:guide>
        <p15:guide id="5" pos="7296" userDrawn="1">
          <p15:clr>
            <a:srgbClr val="A4A3A4"/>
          </p15:clr>
        </p15:guide>
        <p15:guide id="6" orient="horz" pos="2232" userDrawn="1">
          <p15:clr>
            <a:srgbClr val="A4A3A4"/>
          </p15:clr>
        </p15:guide>
        <p15:guide id="9" orient="horz"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Michael Schnirel" initials="AMS" lastIdx="2" clrIdx="0">
    <p:extLst>
      <p:ext uri="{19B8F6BF-5375-455C-9EA6-DF929625EA0E}">
        <p15:presenceInfo xmlns:p15="http://schemas.microsoft.com/office/powerpoint/2012/main" userId="S-1-5-21-3758570256-276891776-3938476879-201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CEF"/>
    <a:srgbClr val="329AF0"/>
    <a:srgbClr val="FFFFFF"/>
    <a:srgbClr val="003DA5"/>
    <a:srgbClr val="C9DEFF"/>
    <a:srgbClr val="EFF5FF"/>
    <a:srgbClr val="F1F6FF"/>
    <a:srgbClr val="FF7C80"/>
    <a:srgbClr val="FFE69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8" y="168"/>
      </p:cViewPr>
      <p:guideLst>
        <p:guide pos="384"/>
        <p:guide orient="horz" pos="240"/>
        <p:guide orient="horz" pos="4080"/>
        <p:guide pos="7296"/>
        <p:guide orient="horz" pos="2232"/>
        <p:guide orient="horz"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Anne Chapman" userId="cc412a09-96bd-42db-9ee7-53ed2102ae05" providerId="ADAL" clId="{C8BF5B6C-1325-49B5-AC36-F59ECE4FAF32}"/>
    <pc:docChg chg="undo custSel addSld modSld">
      <pc:chgData name="Erin Anne Chapman" userId="cc412a09-96bd-42db-9ee7-53ed2102ae05" providerId="ADAL" clId="{C8BF5B6C-1325-49B5-AC36-F59ECE4FAF32}" dt="2023-05-03T17:37:35.732" v="538" actId="20577"/>
      <pc:docMkLst>
        <pc:docMk/>
      </pc:docMkLst>
      <pc:sldChg chg="modSp">
        <pc:chgData name="Erin Anne Chapman" userId="cc412a09-96bd-42db-9ee7-53ed2102ae05" providerId="ADAL" clId="{C8BF5B6C-1325-49B5-AC36-F59ECE4FAF32}" dt="2023-05-03T17:29:11.282" v="486" actId="6549"/>
        <pc:sldMkLst>
          <pc:docMk/>
          <pc:sldMk cId="335984995" sldId="527"/>
        </pc:sldMkLst>
        <pc:graphicFrameChg chg="modGraphic">
          <ac:chgData name="Erin Anne Chapman" userId="cc412a09-96bd-42db-9ee7-53ed2102ae05" providerId="ADAL" clId="{C8BF5B6C-1325-49B5-AC36-F59ECE4FAF32}" dt="2023-05-03T17:29:11.282" v="486" actId="6549"/>
          <ac:graphicFrameMkLst>
            <pc:docMk/>
            <pc:sldMk cId="335984995" sldId="527"/>
            <ac:graphicFrameMk id="14" creationId="{F1A39B44-A13E-4BA2-99A6-9A3327A089BF}"/>
          </ac:graphicFrameMkLst>
        </pc:graphicFrameChg>
      </pc:sldChg>
      <pc:sldChg chg="modSp">
        <pc:chgData name="Erin Anne Chapman" userId="cc412a09-96bd-42db-9ee7-53ed2102ae05" providerId="ADAL" clId="{C8BF5B6C-1325-49B5-AC36-F59ECE4FAF32}" dt="2023-05-03T17:37:35.732" v="538" actId="20577"/>
        <pc:sldMkLst>
          <pc:docMk/>
          <pc:sldMk cId="2267111915" sldId="529"/>
        </pc:sldMkLst>
        <pc:spChg chg="mod">
          <ac:chgData name="Erin Anne Chapman" userId="cc412a09-96bd-42db-9ee7-53ed2102ae05" providerId="ADAL" clId="{C8BF5B6C-1325-49B5-AC36-F59ECE4FAF32}" dt="2023-05-03T17:37:35.732" v="538" actId="20577"/>
          <ac:spMkLst>
            <pc:docMk/>
            <pc:sldMk cId="2267111915" sldId="529"/>
            <ac:spMk id="3" creationId="{FE672E82-9E8C-4C37-A70A-EAC37602E577}"/>
          </ac:spMkLst>
        </pc:spChg>
      </pc:sldChg>
      <pc:sldChg chg="addSp delSp modSp add">
        <pc:chgData name="Erin Anne Chapman" userId="cc412a09-96bd-42db-9ee7-53ed2102ae05" providerId="ADAL" clId="{C8BF5B6C-1325-49B5-AC36-F59ECE4FAF32}" dt="2023-05-03T17:36:39.090" v="523" actId="20577"/>
        <pc:sldMkLst>
          <pc:docMk/>
          <pc:sldMk cId="1222538091" sldId="530"/>
        </pc:sldMkLst>
        <pc:spChg chg="mod">
          <ac:chgData name="Erin Anne Chapman" userId="cc412a09-96bd-42db-9ee7-53ed2102ae05" providerId="ADAL" clId="{C8BF5B6C-1325-49B5-AC36-F59ECE4FAF32}" dt="2023-05-03T17:36:39.090" v="523" actId="20577"/>
          <ac:spMkLst>
            <pc:docMk/>
            <pc:sldMk cId="1222538091" sldId="530"/>
            <ac:spMk id="3" creationId="{FE672E82-9E8C-4C37-A70A-EAC37602E577}"/>
          </ac:spMkLst>
        </pc:spChg>
        <pc:spChg chg="mod">
          <ac:chgData name="Erin Anne Chapman" userId="cc412a09-96bd-42db-9ee7-53ed2102ae05" providerId="ADAL" clId="{C8BF5B6C-1325-49B5-AC36-F59ECE4FAF32}" dt="2023-05-02T17:10:56.913" v="17" actId="20577"/>
          <ac:spMkLst>
            <pc:docMk/>
            <pc:sldMk cId="1222538091" sldId="530"/>
            <ac:spMk id="11" creationId="{3B4979D2-6F43-4FF3-AAC2-287B684A002B}"/>
          </ac:spMkLst>
        </pc:spChg>
        <pc:picChg chg="add del mod">
          <ac:chgData name="Erin Anne Chapman" userId="cc412a09-96bd-42db-9ee7-53ed2102ae05" providerId="ADAL" clId="{C8BF5B6C-1325-49B5-AC36-F59ECE4FAF32}" dt="2023-05-03T17:34:35.558" v="496" actId="478"/>
          <ac:picMkLst>
            <pc:docMk/>
            <pc:sldMk cId="1222538091" sldId="530"/>
            <ac:picMk id="4" creationId="{8DC5DF60-2473-48B4-99F1-F4E9E4139250}"/>
          </ac:picMkLst>
        </pc:picChg>
        <pc:picChg chg="add del mod">
          <ac:chgData name="Erin Anne Chapman" userId="cc412a09-96bd-42db-9ee7-53ed2102ae05" providerId="ADAL" clId="{C8BF5B6C-1325-49B5-AC36-F59ECE4FAF32}" dt="2023-05-03T17:34:59.648" v="502" actId="478"/>
          <ac:picMkLst>
            <pc:docMk/>
            <pc:sldMk cId="1222538091" sldId="530"/>
            <ac:picMk id="1026" creationId="{A837D032-62D2-4842-9333-F6CA0FFA391C}"/>
          </ac:picMkLst>
        </pc:picChg>
        <pc:picChg chg="add mod">
          <ac:chgData name="Erin Anne Chapman" userId="cc412a09-96bd-42db-9ee7-53ed2102ae05" providerId="ADAL" clId="{C8BF5B6C-1325-49B5-AC36-F59ECE4FAF32}" dt="2023-05-03T17:36:18.533" v="519" actId="14100"/>
          <ac:picMkLst>
            <pc:docMk/>
            <pc:sldMk cId="1222538091" sldId="530"/>
            <ac:picMk id="1027" creationId="{78CD84C3-8FCF-4500-849F-B325603E61AA}"/>
          </ac:picMkLst>
        </pc:picChg>
      </pc:sldChg>
    </pc:docChg>
  </pc:docChgLst>
  <pc:docChgLst>
    <pc:chgData name="Erin Anne Chapman" userId="cc412a09-96bd-42db-9ee7-53ed2102ae05" providerId="ADAL" clId="{19781E9C-15E5-4E5D-A92F-D4395668335A}"/>
    <pc:docChg chg="undo custSel modSld">
      <pc:chgData name="Erin Anne Chapman" userId="cc412a09-96bd-42db-9ee7-53ed2102ae05" providerId="ADAL" clId="{19781E9C-15E5-4E5D-A92F-D4395668335A}" dt="2023-05-01T22:35:32.225" v="95"/>
      <pc:docMkLst>
        <pc:docMk/>
      </pc:docMkLst>
      <pc:sldChg chg="addSp">
        <pc:chgData name="Erin Anne Chapman" userId="cc412a09-96bd-42db-9ee7-53ed2102ae05" providerId="ADAL" clId="{19781E9C-15E5-4E5D-A92F-D4395668335A}" dt="2023-05-01T22:21:56.671" v="0"/>
        <pc:sldMkLst>
          <pc:docMk/>
          <pc:sldMk cId="585195303" sldId="281"/>
        </pc:sldMkLst>
        <pc:spChg chg="add">
          <ac:chgData name="Erin Anne Chapman" userId="cc412a09-96bd-42db-9ee7-53ed2102ae05" providerId="ADAL" clId="{19781E9C-15E5-4E5D-A92F-D4395668335A}" dt="2023-05-01T22:21:56.671" v="0"/>
          <ac:spMkLst>
            <pc:docMk/>
            <pc:sldMk cId="585195303" sldId="281"/>
            <ac:spMk id="9" creationId="{AFCD07C9-4845-4E58-AED1-92A230898672}"/>
          </ac:spMkLst>
        </pc:spChg>
      </pc:sldChg>
      <pc:sldChg chg="modSp">
        <pc:chgData name="Erin Anne Chapman" userId="cc412a09-96bd-42db-9ee7-53ed2102ae05" providerId="ADAL" clId="{19781E9C-15E5-4E5D-A92F-D4395668335A}" dt="2023-05-01T22:28:34.907" v="55" actId="12093"/>
        <pc:sldMkLst>
          <pc:docMk/>
          <pc:sldMk cId="14366456" sldId="522"/>
        </pc:sldMkLst>
        <pc:graphicFrameChg chg="mod">
          <ac:chgData name="Erin Anne Chapman" userId="cc412a09-96bd-42db-9ee7-53ed2102ae05" providerId="ADAL" clId="{19781E9C-15E5-4E5D-A92F-D4395668335A}" dt="2023-05-01T22:28:34.907" v="55" actId="12093"/>
          <ac:graphicFrameMkLst>
            <pc:docMk/>
            <pc:sldMk cId="14366456" sldId="522"/>
            <ac:graphicFrameMk id="15" creationId="{91768A3F-3B40-4BDA-B0D0-11401FFCC0E3}"/>
          </ac:graphicFrameMkLst>
        </pc:graphicFrameChg>
      </pc:sldChg>
      <pc:sldChg chg="addSp delSp modSp">
        <pc:chgData name="Erin Anne Chapman" userId="cc412a09-96bd-42db-9ee7-53ed2102ae05" providerId="ADAL" clId="{19781E9C-15E5-4E5D-A92F-D4395668335A}" dt="2023-05-01T22:33:48.897" v="86" actId="478"/>
        <pc:sldMkLst>
          <pc:docMk/>
          <pc:sldMk cId="76814585" sldId="525"/>
        </pc:sldMkLst>
        <pc:graphicFrameChg chg="add del mod">
          <ac:chgData name="Erin Anne Chapman" userId="cc412a09-96bd-42db-9ee7-53ed2102ae05" providerId="ADAL" clId="{19781E9C-15E5-4E5D-A92F-D4395668335A}" dt="2023-05-01T22:30:37.233" v="66" actId="478"/>
          <ac:graphicFrameMkLst>
            <pc:docMk/>
            <pc:sldMk cId="76814585" sldId="525"/>
            <ac:graphicFrameMk id="4" creationId="{76D9B7B9-9C4D-4CBE-A034-357CE245BAA6}"/>
          </ac:graphicFrameMkLst>
        </pc:graphicFrameChg>
        <pc:graphicFrameChg chg="mod modGraphic">
          <ac:chgData name="Erin Anne Chapman" userId="cc412a09-96bd-42db-9ee7-53ed2102ae05" providerId="ADAL" clId="{19781E9C-15E5-4E5D-A92F-D4395668335A}" dt="2023-05-01T22:32:54.624" v="78" actId="207"/>
          <ac:graphicFrameMkLst>
            <pc:docMk/>
            <pc:sldMk cId="76814585" sldId="525"/>
            <ac:graphicFrameMk id="12" creationId="{6ED62C6B-8379-4248-ADE8-263D74B16228}"/>
          </ac:graphicFrameMkLst>
        </pc:graphicFrameChg>
        <pc:picChg chg="add del mod">
          <ac:chgData name="Erin Anne Chapman" userId="cc412a09-96bd-42db-9ee7-53ed2102ae05" providerId="ADAL" clId="{19781E9C-15E5-4E5D-A92F-D4395668335A}" dt="2023-05-01T22:33:48.897" v="86" actId="478"/>
          <ac:picMkLst>
            <pc:docMk/>
            <pc:sldMk cId="76814585" sldId="525"/>
            <ac:picMk id="3" creationId="{84C805B6-5EA5-4595-B5D4-1E4F3A289571}"/>
          </ac:picMkLst>
        </pc:picChg>
      </pc:sldChg>
      <pc:sldChg chg="modSp">
        <pc:chgData name="Erin Anne Chapman" userId="cc412a09-96bd-42db-9ee7-53ed2102ae05" providerId="ADAL" clId="{19781E9C-15E5-4E5D-A92F-D4395668335A}" dt="2023-05-01T22:35:32.225" v="95"/>
        <pc:sldMkLst>
          <pc:docMk/>
          <pc:sldMk cId="335984995" sldId="527"/>
        </pc:sldMkLst>
        <pc:spChg chg="mod">
          <ac:chgData name="Erin Anne Chapman" userId="cc412a09-96bd-42db-9ee7-53ed2102ae05" providerId="ADAL" clId="{19781E9C-15E5-4E5D-A92F-D4395668335A}" dt="2023-05-01T22:33:37.479" v="85" actId="14100"/>
          <ac:spMkLst>
            <pc:docMk/>
            <pc:sldMk cId="335984995" sldId="527"/>
            <ac:spMk id="13" creationId="{18767F16-C810-4A6B-90E8-87E0DFAF061A}"/>
          </ac:spMkLst>
        </pc:spChg>
        <pc:graphicFrameChg chg="mod modGraphic">
          <ac:chgData name="Erin Anne Chapman" userId="cc412a09-96bd-42db-9ee7-53ed2102ae05" providerId="ADAL" clId="{19781E9C-15E5-4E5D-A92F-D4395668335A}" dt="2023-05-01T22:35:32.225" v="95"/>
          <ac:graphicFrameMkLst>
            <pc:docMk/>
            <pc:sldMk cId="335984995" sldId="527"/>
            <ac:graphicFrameMk id="14" creationId="{F1A39B44-A13E-4BA2-99A6-9A3327A089B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FB7CD-1C1A-4984-A8C6-D7783F230F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340977-A881-4414-B2E2-FC3234EE3EC8}">
      <dgm:prSet phldrT="[Text]"/>
      <dgm:spPr>
        <a:solidFill>
          <a:srgbClr val="003DA5"/>
        </a:solidFill>
      </dgm:spPr>
      <dgm:t>
        <a:bodyPr/>
        <a:lstStyle/>
        <a:p>
          <a:r>
            <a:rPr lang="en-US" dirty="0"/>
            <a:t>Client Support Services </a:t>
          </a:r>
        </a:p>
      </dgm:t>
    </dgm:pt>
    <dgm:pt modelId="{A9F848D4-C412-42F0-AEBC-6D0105A3B9D8}" type="parTrans" cxnId="{6ED6B51D-F867-478E-940B-BA50F2BC7ABC}">
      <dgm:prSet/>
      <dgm:spPr/>
      <dgm:t>
        <a:bodyPr/>
        <a:lstStyle/>
        <a:p>
          <a:endParaRPr lang="en-US"/>
        </a:p>
      </dgm:t>
    </dgm:pt>
    <dgm:pt modelId="{5C9AE245-9BF0-4723-91AC-8E19B1C31C45}" type="sibTrans" cxnId="{6ED6B51D-F867-478E-940B-BA50F2BC7ABC}">
      <dgm:prSet/>
      <dgm:spPr/>
      <dgm:t>
        <a:bodyPr/>
        <a:lstStyle/>
        <a:p>
          <a:endParaRPr lang="en-US"/>
        </a:p>
      </dgm:t>
    </dgm:pt>
    <dgm:pt modelId="{3F22D427-64FE-431F-A2C9-936A27932B2D}">
      <dgm:prSet phldrT="[Text]" custT="1"/>
      <dgm:spPr>
        <a:solidFill>
          <a:srgbClr val="C9DEFF">
            <a:alpha val="89804"/>
          </a:srgbClr>
        </a:solidFill>
      </dgm:spPr>
      <dgm:t>
        <a:bodyPr/>
        <a:lstStyle/>
        <a:p>
          <a:r>
            <a:rPr lang="en-US" sz="1600" b="0" i="0" dirty="0"/>
            <a:t>Client Support Services aims to deliver extraordinary service and accurate information to everyone on campus so Facilities Services can provide a safe, healthy, growing, learning and living environment. Our mission is to be the premiere source of trusted, accurate, and timely information about the work we do for all who inquire. </a:t>
          </a:r>
          <a:endParaRPr lang="en-US" sz="1600" dirty="0"/>
        </a:p>
      </dgm:t>
    </dgm:pt>
    <dgm:pt modelId="{9744DC05-4741-4962-B2E7-97AD4B849CD4}" type="parTrans" cxnId="{6E6CEBC8-2258-47FB-9CC2-33C41BC89815}">
      <dgm:prSet/>
      <dgm:spPr/>
      <dgm:t>
        <a:bodyPr/>
        <a:lstStyle/>
        <a:p>
          <a:endParaRPr lang="en-US"/>
        </a:p>
      </dgm:t>
    </dgm:pt>
    <dgm:pt modelId="{F49A097B-CDA5-4B80-BC03-C0D6B3610B9B}" type="sibTrans" cxnId="{6E6CEBC8-2258-47FB-9CC2-33C41BC89815}">
      <dgm:prSet/>
      <dgm:spPr/>
      <dgm:t>
        <a:bodyPr/>
        <a:lstStyle/>
        <a:p>
          <a:endParaRPr lang="en-US"/>
        </a:p>
      </dgm:t>
    </dgm:pt>
    <dgm:pt modelId="{CD45E744-A19B-40D9-97F7-A6B38B0CFD34}">
      <dgm:prSet phldrT="[Text]"/>
      <dgm:spPr>
        <a:solidFill>
          <a:srgbClr val="003DA5"/>
        </a:solidFill>
      </dgm:spPr>
      <dgm:t>
        <a:bodyPr/>
        <a:lstStyle/>
        <a:p>
          <a:r>
            <a:rPr lang="en-US" dirty="0"/>
            <a:t>Environmental Resource Services</a:t>
          </a:r>
        </a:p>
      </dgm:t>
    </dgm:pt>
    <dgm:pt modelId="{98E2D31E-7731-4247-8EE8-470D4702D9A7}" type="parTrans" cxnId="{27BDAF8C-9D6E-4197-BCED-BE43BFCA538E}">
      <dgm:prSet/>
      <dgm:spPr/>
      <dgm:t>
        <a:bodyPr/>
        <a:lstStyle/>
        <a:p>
          <a:endParaRPr lang="en-US"/>
        </a:p>
      </dgm:t>
    </dgm:pt>
    <dgm:pt modelId="{A57F3CC9-0588-4CE8-8766-34F76799E9D7}" type="sibTrans" cxnId="{27BDAF8C-9D6E-4197-BCED-BE43BFCA538E}">
      <dgm:prSet/>
      <dgm:spPr/>
      <dgm:t>
        <a:bodyPr/>
        <a:lstStyle/>
        <a:p>
          <a:endParaRPr lang="en-US"/>
        </a:p>
      </dgm:t>
    </dgm:pt>
    <dgm:pt modelId="{2ECC8F3E-7CC9-4384-AA61-C98DBBAF1805}">
      <dgm:prSet phldrT="[Text]" custT="1"/>
      <dgm:spPr>
        <a:solidFill>
          <a:srgbClr val="C9DEFF">
            <a:alpha val="90000"/>
          </a:srgbClr>
        </a:solidFill>
      </dgm:spPr>
      <dgm:t>
        <a:bodyPr/>
        <a:lstStyle/>
        <a:p>
          <a:r>
            <a:rPr lang="en-US" sz="1600" b="0" i="0" dirty="0"/>
            <a:t>Environmental and Resource Services provides a clean, safe and aesthetically pleasing environment for all members of the campus community to live, learn and work.</a:t>
          </a:r>
          <a:endParaRPr lang="en-US" sz="1600" dirty="0"/>
        </a:p>
      </dgm:t>
    </dgm:pt>
    <dgm:pt modelId="{66B81DAD-623F-49C8-8A39-79A7F49952AD}" type="parTrans" cxnId="{E99921CF-1CB1-4D45-BB41-D3B889A52912}">
      <dgm:prSet/>
      <dgm:spPr/>
      <dgm:t>
        <a:bodyPr/>
        <a:lstStyle/>
        <a:p>
          <a:endParaRPr lang="en-US"/>
        </a:p>
      </dgm:t>
    </dgm:pt>
    <dgm:pt modelId="{50C6DDB2-64A7-458E-88A8-9977FC5929BE}" type="sibTrans" cxnId="{E99921CF-1CB1-4D45-BB41-D3B889A52912}">
      <dgm:prSet/>
      <dgm:spPr/>
      <dgm:t>
        <a:bodyPr/>
        <a:lstStyle/>
        <a:p>
          <a:endParaRPr lang="en-US"/>
        </a:p>
      </dgm:t>
    </dgm:pt>
    <dgm:pt modelId="{FC3726C6-7A8A-4FAE-A0B8-459DD31B1D49}">
      <dgm:prSet phldrT="[Text]"/>
      <dgm:spPr>
        <a:solidFill>
          <a:srgbClr val="003DA5"/>
        </a:solidFill>
      </dgm:spPr>
      <dgm:t>
        <a:bodyPr/>
        <a:lstStyle/>
        <a:p>
          <a:r>
            <a:rPr lang="en-US" dirty="0"/>
            <a:t>Energy &amp; Engineering </a:t>
          </a:r>
        </a:p>
      </dgm:t>
    </dgm:pt>
    <dgm:pt modelId="{9A0C0D74-65C7-4F91-850C-52F16DAE081C}" type="parTrans" cxnId="{5FB3652C-7168-485E-BEF7-FE6CF31BA700}">
      <dgm:prSet/>
      <dgm:spPr/>
      <dgm:t>
        <a:bodyPr/>
        <a:lstStyle/>
        <a:p>
          <a:endParaRPr lang="en-US"/>
        </a:p>
      </dgm:t>
    </dgm:pt>
    <dgm:pt modelId="{03011DB6-D0FD-4DED-ABD1-EBA703E83E85}" type="sibTrans" cxnId="{5FB3652C-7168-485E-BEF7-FE6CF31BA700}">
      <dgm:prSet/>
      <dgm:spPr/>
      <dgm:t>
        <a:bodyPr/>
        <a:lstStyle/>
        <a:p>
          <a:endParaRPr lang="en-US"/>
        </a:p>
      </dgm:t>
    </dgm:pt>
    <dgm:pt modelId="{4C4409E1-F64F-4D4B-A701-1D999924D12E}">
      <dgm:prSet phldrT="[Text]" custT="1"/>
      <dgm:spPr>
        <a:solidFill>
          <a:srgbClr val="C9DEFF">
            <a:alpha val="90000"/>
          </a:srgbClr>
        </a:solidFill>
      </dgm:spPr>
      <dgm:t>
        <a:bodyPr/>
        <a:lstStyle/>
        <a:p>
          <a:r>
            <a:rPr lang="en-US" sz="1600" b="0" i="0" dirty="0"/>
            <a:t>Energy and Engineering aims to advance UC Riverside's energy and utility infrastructure, energy procurement, energy efficiency, energy renewables and campus-wide sustainability goals to make UC Riverside number one in energy management &amp; sustainability.</a:t>
          </a:r>
          <a:endParaRPr lang="en-US" sz="1600" dirty="0"/>
        </a:p>
      </dgm:t>
    </dgm:pt>
    <dgm:pt modelId="{307987A8-06B0-485F-BBEE-EA7EEE70C01C}" type="parTrans" cxnId="{E8AB8BE6-804F-412B-A228-F228B25D45EE}">
      <dgm:prSet/>
      <dgm:spPr/>
      <dgm:t>
        <a:bodyPr/>
        <a:lstStyle/>
        <a:p>
          <a:endParaRPr lang="en-US"/>
        </a:p>
      </dgm:t>
    </dgm:pt>
    <dgm:pt modelId="{31628AB6-696B-4BCF-95F8-D64F2A25A467}" type="sibTrans" cxnId="{E8AB8BE6-804F-412B-A228-F228B25D45EE}">
      <dgm:prSet/>
      <dgm:spPr/>
      <dgm:t>
        <a:bodyPr/>
        <a:lstStyle/>
        <a:p>
          <a:endParaRPr lang="en-US"/>
        </a:p>
      </dgm:t>
    </dgm:pt>
    <dgm:pt modelId="{A5D9496E-87AB-4F01-94EA-4E4007E3744A}">
      <dgm:prSet phldrT="[Text]"/>
      <dgm:spPr>
        <a:solidFill>
          <a:srgbClr val="003DA5"/>
        </a:solidFill>
      </dgm:spPr>
      <dgm:t>
        <a:bodyPr/>
        <a:lstStyle/>
        <a:p>
          <a:r>
            <a:rPr lang="en-US" dirty="0"/>
            <a:t>Maintenance Services </a:t>
          </a:r>
        </a:p>
      </dgm:t>
    </dgm:pt>
    <dgm:pt modelId="{BF20B736-57B7-4261-94A7-0FAF39BE637C}" type="parTrans" cxnId="{E6B99F7B-3088-43B8-A873-8FC93E2DA2F5}">
      <dgm:prSet/>
      <dgm:spPr/>
      <dgm:t>
        <a:bodyPr/>
        <a:lstStyle/>
        <a:p>
          <a:endParaRPr lang="en-US"/>
        </a:p>
      </dgm:t>
    </dgm:pt>
    <dgm:pt modelId="{1CECB8D0-A90E-4B8E-A3DF-85AB725DF563}" type="sibTrans" cxnId="{E6B99F7B-3088-43B8-A873-8FC93E2DA2F5}">
      <dgm:prSet/>
      <dgm:spPr/>
      <dgm:t>
        <a:bodyPr/>
        <a:lstStyle/>
        <a:p>
          <a:endParaRPr lang="en-US"/>
        </a:p>
      </dgm:t>
    </dgm:pt>
    <dgm:pt modelId="{A9C4F9D9-580B-431B-A574-05A27DFC6FC4}">
      <dgm:prSet phldrT="[Text]" custT="1"/>
      <dgm:spPr>
        <a:solidFill>
          <a:srgbClr val="C9DEFF">
            <a:alpha val="90000"/>
          </a:srgbClr>
        </a:solidFill>
      </dgm:spPr>
      <dgm:t>
        <a:bodyPr/>
        <a:lstStyle/>
        <a:p>
          <a:r>
            <a:rPr lang="en-US" sz="1600" b="0" i="0" dirty="0"/>
            <a:t>Maintenance Services provides quality maintenance and repair services in a timely, cost effective manner for all campus facilities. </a:t>
          </a:r>
          <a:endParaRPr lang="en-US" sz="1600" dirty="0"/>
        </a:p>
      </dgm:t>
    </dgm:pt>
    <dgm:pt modelId="{C3AB2525-6203-4DEB-B0A7-BCEE658508A8}" type="parTrans" cxnId="{86EB737F-CCF3-4D5C-A107-5C2F12618F3E}">
      <dgm:prSet/>
      <dgm:spPr/>
      <dgm:t>
        <a:bodyPr/>
        <a:lstStyle/>
        <a:p>
          <a:endParaRPr lang="en-US"/>
        </a:p>
      </dgm:t>
    </dgm:pt>
    <dgm:pt modelId="{A69EEDB2-05EE-43FE-B298-255B6931D052}" type="sibTrans" cxnId="{86EB737F-CCF3-4D5C-A107-5C2F12618F3E}">
      <dgm:prSet/>
      <dgm:spPr/>
      <dgm:t>
        <a:bodyPr/>
        <a:lstStyle/>
        <a:p>
          <a:endParaRPr lang="en-US"/>
        </a:p>
      </dgm:t>
    </dgm:pt>
    <dgm:pt modelId="{31F316C5-9700-4A88-91BB-1AFE96BAF735}" type="pres">
      <dgm:prSet presAssocID="{2EBFB7CD-1C1A-4984-A8C6-D7783F230F42}" presName="Name0" presStyleCnt="0">
        <dgm:presLayoutVars>
          <dgm:dir/>
          <dgm:animLvl val="lvl"/>
          <dgm:resizeHandles val="exact"/>
        </dgm:presLayoutVars>
      </dgm:prSet>
      <dgm:spPr/>
    </dgm:pt>
    <dgm:pt modelId="{32D93FE7-9447-4C93-A6A5-D2716E3B2A42}" type="pres">
      <dgm:prSet presAssocID="{C7340977-A881-4414-B2E2-FC3234EE3EC8}" presName="linNode" presStyleCnt="0"/>
      <dgm:spPr/>
    </dgm:pt>
    <dgm:pt modelId="{9385F67E-BB7D-4741-B977-9D539140A516}" type="pres">
      <dgm:prSet presAssocID="{C7340977-A881-4414-B2E2-FC3234EE3EC8}" presName="parentText" presStyleLbl="node1" presStyleIdx="0" presStyleCnt="4">
        <dgm:presLayoutVars>
          <dgm:chMax val="1"/>
          <dgm:bulletEnabled val="1"/>
        </dgm:presLayoutVars>
      </dgm:prSet>
      <dgm:spPr/>
    </dgm:pt>
    <dgm:pt modelId="{BA5CA931-FE86-40A7-B768-428E3A294651}" type="pres">
      <dgm:prSet presAssocID="{C7340977-A881-4414-B2E2-FC3234EE3EC8}" presName="descendantText" presStyleLbl="alignAccFollowNode1" presStyleIdx="0" presStyleCnt="4" custScaleY="129126">
        <dgm:presLayoutVars>
          <dgm:bulletEnabled val="1"/>
        </dgm:presLayoutVars>
      </dgm:prSet>
      <dgm:spPr/>
    </dgm:pt>
    <dgm:pt modelId="{A8E083EA-DF9F-47F3-AD22-3F3D5B6404D2}" type="pres">
      <dgm:prSet presAssocID="{5C9AE245-9BF0-4723-91AC-8E19B1C31C45}" presName="sp" presStyleCnt="0"/>
      <dgm:spPr/>
    </dgm:pt>
    <dgm:pt modelId="{E6B197BE-7ECA-4EF7-BCE0-BB0F9B6B6466}" type="pres">
      <dgm:prSet presAssocID="{CD45E744-A19B-40D9-97F7-A6B38B0CFD34}" presName="linNode" presStyleCnt="0"/>
      <dgm:spPr/>
    </dgm:pt>
    <dgm:pt modelId="{9FBB2D71-7524-436E-96C3-6BFB8E0BC95B}" type="pres">
      <dgm:prSet presAssocID="{CD45E744-A19B-40D9-97F7-A6B38B0CFD34}" presName="parentText" presStyleLbl="node1" presStyleIdx="1" presStyleCnt="4">
        <dgm:presLayoutVars>
          <dgm:chMax val="1"/>
          <dgm:bulletEnabled val="1"/>
        </dgm:presLayoutVars>
      </dgm:prSet>
      <dgm:spPr/>
    </dgm:pt>
    <dgm:pt modelId="{1A0587A8-61DF-47A4-91CC-29010B22FE3E}" type="pres">
      <dgm:prSet presAssocID="{CD45E744-A19B-40D9-97F7-A6B38B0CFD34}" presName="descendantText" presStyleLbl="alignAccFollowNode1" presStyleIdx="1" presStyleCnt="4">
        <dgm:presLayoutVars>
          <dgm:bulletEnabled val="1"/>
        </dgm:presLayoutVars>
      </dgm:prSet>
      <dgm:spPr/>
    </dgm:pt>
    <dgm:pt modelId="{FB0C54E8-9448-4A78-A1F9-4A45864E47FD}" type="pres">
      <dgm:prSet presAssocID="{A57F3CC9-0588-4CE8-8766-34F76799E9D7}" presName="sp" presStyleCnt="0"/>
      <dgm:spPr/>
    </dgm:pt>
    <dgm:pt modelId="{5CF9DA76-0EA2-43B9-A2AD-E13C1FAC69FB}" type="pres">
      <dgm:prSet presAssocID="{FC3726C6-7A8A-4FAE-A0B8-459DD31B1D49}" presName="linNode" presStyleCnt="0"/>
      <dgm:spPr/>
    </dgm:pt>
    <dgm:pt modelId="{69D355B3-95F5-43EC-BCA4-EF919CCE9B64}" type="pres">
      <dgm:prSet presAssocID="{FC3726C6-7A8A-4FAE-A0B8-459DD31B1D49}" presName="parentText" presStyleLbl="node1" presStyleIdx="2" presStyleCnt="4">
        <dgm:presLayoutVars>
          <dgm:chMax val="1"/>
          <dgm:bulletEnabled val="1"/>
        </dgm:presLayoutVars>
      </dgm:prSet>
      <dgm:spPr/>
    </dgm:pt>
    <dgm:pt modelId="{1BDA9B62-B440-40EA-9FA4-74FC7D86A2F7}" type="pres">
      <dgm:prSet presAssocID="{FC3726C6-7A8A-4FAE-A0B8-459DD31B1D49}" presName="descendantText" presStyleLbl="alignAccFollowNode1" presStyleIdx="2" presStyleCnt="4">
        <dgm:presLayoutVars>
          <dgm:bulletEnabled val="1"/>
        </dgm:presLayoutVars>
      </dgm:prSet>
      <dgm:spPr/>
    </dgm:pt>
    <dgm:pt modelId="{46FFBE13-E63E-42C3-8F39-10F6703E8F0F}" type="pres">
      <dgm:prSet presAssocID="{03011DB6-D0FD-4DED-ABD1-EBA703E83E85}" presName="sp" presStyleCnt="0"/>
      <dgm:spPr/>
    </dgm:pt>
    <dgm:pt modelId="{B7F1D118-58E5-4A73-8FEF-8FD82214C4E9}" type="pres">
      <dgm:prSet presAssocID="{A5D9496E-87AB-4F01-94EA-4E4007E3744A}" presName="linNode" presStyleCnt="0"/>
      <dgm:spPr/>
    </dgm:pt>
    <dgm:pt modelId="{56BB4615-631F-4AA6-8E58-CDF56E7AFE1F}" type="pres">
      <dgm:prSet presAssocID="{A5D9496E-87AB-4F01-94EA-4E4007E3744A}" presName="parentText" presStyleLbl="node1" presStyleIdx="3" presStyleCnt="4">
        <dgm:presLayoutVars>
          <dgm:chMax val="1"/>
          <dgm:bulletEnabled val="1"/>
        </dgm:presLayoutVars>
      </dgm:prSet>
      <dgm:spPr/>
    </dgm:pt>
    <dgm:pt modelId="{40AE7110-03B0-4A87-A754-CEF00C2884E6}" type="pres">
      <dgm:prSet presAssocID="{A5D9496E-87AB-4F01-94EA-4E4007E3744A}" presName="descendantText" presStyleLbl="alignAccFollowNode1" presStyleIdx="3" presStyleCnt="4">
        <dgm:presLayoutVars>
          <dgm:bulletEnabled val="1"/>
        </dgm:presLayoutVars>
      </dgm:prSet>
      <dgm:spPr/>
    </dgm:pt>
  </dgm:ptLst>
  <dgm:cxnLst>
    <dgm:cxn modelId="{6ED6B51D-F867-478E-940B-BA50F2BC7ABC}" srcId="{2EBFB7CD-1C1A-4984-A8C6-D7783F230F42}" destId="{C7340977-A881-4414-B2E2-FC3234EE3EC8}" srcOrd="0" destOrd="0" parTransId="{A9F848D4-C412-42F0-AEBC-6D0105A3B9D8}" sibTransId="{5C9AE245-9BF0-4723-91AC-8E19B1C31C45}"/>
    <dgm:cxn modelId="{5FB3652C-7168-485E-BEF7-FE6CF31BA700}" srcId="{2EBFB7CD-1C1A-4984-A8C6-D7783F230F42}" destId="{FC3726C6-7A8A-4FAE-A0B8-459DD31B1D49}" srcOrd="2" destOrd="0" parTransId="{9A0C0D74-65C7-4F91-850C-52F16DAE081C}" sibTransId="{03011DB6-D0FD-4DED-ABD1-EBA703E83E85}"/>
    <dgm:cxn modelId="{72DCB42F-A772-4D19-AFBF-8CCD670C2780}" type="presOf" srcId="{CD45E744-A19B-40D9-97F7-A6B38B0CFD34}" destId="{9FBB2D71-7524-436E-96C3-6BFB8E0BC95B}" srcOrd="0" destOrd="0" presId="urn:microsoft.com/office/officeart/2005/8/layout/vList5"/>
    <dgm:cxn modelId="{FF89B64C-0D52-4688-8689-C5738E6B754C}" type="presOf" srcId="{2ECC8F3E-7CC9-4384-AA61-C98DBBAF1805}" destId="{1A0587A8-61DF-47A4-91CC-29010B22FE3E}" srcOrd="0" destOrd="0" presId="urn:microsoft.com/office/officeart/2005/8/layout/vList5"/>
    <dgm:cxn modelId="{18903971-71D7-40C3-BD01-A1C1081B8DEA}" type="presOf" srcId="{4C4409E1-F64F-4D4B-A701-1D999924D12E}" destId="{1BDA9B62-B440-40EA-9FA4-74FC7D86A2F7}" srcOrd="0" destOrd="0" presId="urn:microsoft.com/office/officeart/2005/8/layout/vList5"/>
    <dgm:cxn modelId="{E6B99F7B-3088-43B8-A873-8FC93E2DA2F5}" srcId="{2EBFB7CD-1C1A-4984-A8C6-D7783F230F42}" destId="{A5D9496E-87AB-4F01-94EA-4E4007E3744A}" srcOrd="3" destOrd="0" parTransId="{BF20B736-57B7-4261-94A7-0FAF39BE637C}" sibTransId="{1CECB8D0-A90E-4B8E-A3DF-85AB725DF563}"/>
    <dgm:cxn modelId="{86EB737F-CCF3-4D5C-A107-5C2F12618F3E}" srcId="{A5D9496E-87AB-4F01-94EA-4E4007E3744A}" destId="{A9C4F9D9-580B-431B-A574-05A27DFC6FC4}" srcOrd="0" destOrd="0" parTransId="{C3AB2525-6203-4DEB-B0A7-BCEE658508A8}" sibTransId="{A69EEDB2-05EE-43FE-B298-255B6931D052}"/>
    <dgm:cxn modelId="{7EA06585-BD09-4096-BC2C-9C6CCA0150CF}" type="presOf" srcId="{A9C4F9D9-580B-431B-A574-05A27DFC6FC4}" destId="{40AE7110-03B0-4A87-A754-CEF00C2884E6}" srcOrd="0" destOrd="0" presId="urn:microsoft.com/office/officeart/2005/8/layout/vList5"/>
    <dgm:cxn modelId="{27BDAF8C-9D6E-4197-BCED-BE43BFCA538E}" srcId="{2EBFB7CD-1C1A-4984-A8C6-D7783F230F42}" destId="{CD45E744-A19B-40D9-97F7-A6B38B0CFD34}" srcOrd="1" destOrd="0" parTransId="{98E2D31E-7731-4247-8EE8-470D4702D9A7}" sibTransId="{A57F3CC9-0588-4CE8-8766-34F76799E9D7}"/>
    <dgm:cxn modelId="{5662E2AC-DB33-4877-8F69-B1ED082036FA}" type="presOf" srcId="{3F22D427-64FE-431F-A2C9-936A27932B2D}" destId="{BA5CA931-FE86-40A7-B768-428E3A294651}" srcOrd="0" destOrd="0" presId="urn:microsoft.com/office/officeart/2005/8/layout/vList5"/>
    <dgm:cxn modelId="{9D12EAB0-6737-47C2-9C1E-CB99946F0402}" type="presOf" srcId="{C7340977-A881-4414-B2E2-FC3234EE3EC8}" destId="{9385F67E-BB7D-4741-B977-9D539140A516}" srcOrd="0" destOrd="0" presId="urn:microsoft.com/office/officeart/2005/8/layout/vList5"/>
    <dgm:cxn modelId="{7D11FBB5-7841-4975-9FE9-B87AD3DD0BB7}" type="presOf" srcId="{FC3726C6-7A8A-4FAE-A0B8-459DD31B1D49}" destId="{69D355B3-95F5-43EC-BCA4-EF919CCE9B64}" srcOrd="0" destOrd="0" presId="urn:microsoft.com/office/officeart/2005/8/layout/vList5"/>
    <dgm:cxn modelId="{6E6CEBC8-2258-47FB-9CC2-33C41BC89815}" srcId="{C7340977-A881-4414-B2E2-FC3234EE3EC8}" destId="{3F22D427-64FE-431F-A2C9-936A27932B2D}" srcOrd="0" destOrd="0" parTransId="{9744DC05-4741-4962-B2E7-97AD4B849CD4}" sibTransId="{F49A097B-CDA5-4B80-BC03-C0D6B3610B9B}"/>
    <dgm:cxn modelId="{E99921CF-1CB1-4D45-BB41-D3B889A52912}" srcId="{CD45E744-A19B-40D9-97F7-A6B38B0CFD34}" destId="{2ECC8F3E-7CC9-4384-AA61-C98DBBAF1805}" srcOrd="0" destOrd="0" parTransId="{66B81DAD-623F-49C8-8A39-79A7F49952AD}" sibTransId="{50C6DDB2-64A7-458E-88A8-9977FC5929BE}"/>
    <dgm:cxn modelId="{AE668EDF-5F74-4184-A279-BEC80A738159}" type="presOf" srcId="{A5D9496E-87AB-4F01-94EA-4E4007E3744A}" destId="{56BB4615-631F-4AA6-8E58-CDF56E7AFE1F}" srcOrd="0" destOrd="0" presId="urn:microsoft.com/office/officeart/2005/8/layout/vList5"/>
    <dgm:cxn modelId="{E8AB8BE6-804F-412B-A228-F228B25D45EE}" srcId="{FC3726C6-7A8A-4FAE-A0B8-459DD31B1D49}" destId="{4C4409E1-F64F-4D4B-A701-1D999924D12E}" srcOrd="0" destOrd="0" parTransId="{307987A8-06B0-485F-BBEE-EA7EEE70C01C}" sibTransId="{31628AB6-696B-4BCF-95F8-D64F2A25A467}"/>
    <dgm:cxn modelId="{966758FB-AA37-4854-BB10-E962F4F38738}" type="presOf" srcId="{2EBFB7CD-1C1A-4984-A8C6-D7783F230F42}" destId="{31F316C5-9700-4A88-91BB-1AFE96BAF735}" srcOrd="0" destOrd="0" presId="urn:microsoft.com/office/officeart/2005/8/layout/vList5"/>
    <dgm:cxn modelId="{D32AA4AA-77B3-4323-A6A2-30AF7E30EFB8}" type="presParOf" srcId="{31F316C5-9700-4A88-91BB-1AFE96BAF735}" destId="{32D93FE7-9447-4C93-A6A5-D2716E3B2A42}" srcOrd="0" destOrd="0" presId="urn:microsoft.com/office/officeart/2005/8/layout/vList5"/>
    <dgm:cxn modelId="{33805EEB-47C0-4353-8CDB-6D866D81C91A}" type="presParOf" srcId="{32D93FE7-9447-4C93-A6A5-D2716E3B2A42}" destId="{9385F67E-BB7D-4741-B977-9D539140A516}" srcOrd="0" destOrd="0" presId="urn:microsoft.com/office/officeart/2005/8/layout/vList5"/>
    <dgm:cxn modelId="{C82CAE59-2C23-42BA-A8DA-636ECAFDC91F}" type="presParOf" srcId="{32D93FE7-9447-4C93-A6A5-D2716E3B2A42}" destId="{BA5CA931-FE86-40A7-B768-428E3A294651}" srcOrd="1" destOrd="0" presId="urn:microsoft.com/office/officeart/2005/8/layout/vList5"/>
    <dgm:cxn modelId="{917849D5-681B-4007-8AD9-7B6CC34EADDA}" type="presParOf" srcId="{31F316C5-9700-4A88-91BB-1AFE96BAF735}" destId="{A8E083EA-DF9F-47F3-AD22-3F3D5B6404D2}" srcOrd="1" destOrd="0" presId="urn:microsoft.com/office/officeart/2005/8/layout/vList5"/>
    <dgm:cxn modelId="{E643ACE9-66AE-4460-829E-5ADB42C207C9}" type="presParOf" srcId="{31F316C5-9700-4A88-91BB-1AFE96BAF735}" destId="{E6B197BE-7ECA-4EF7-BCE0-BB0F9B6B6466}" srcOrd="2" destOrd="0" presId="urn:microsoft.com/office/officeart/2005/8/layout/vList5"/>
    <dgm:cxn modelId="{A4BCA4AD-A15B-4CFB-92C5-AFADB2E35C1C}" type="presParOf" srcId="{E6B197BE-7ECA-4EF7-BCE0-BB0F9B6B6466}" destId="{9FBB2D71-7524-436E-96C3-6BFB8E0BC95B}" srcOrd="0" destOrd="0" presId="urn:microsoft.com/office/officeart/2005/8/layout/vList5"/>
    <dgm:cxn modelId="{8A106959-07FF-4463-AB86-D801F022083D}" type="presParOf" srcId="{E6B197BE-7ECA-4EF7-BCE0-BB0F9B6B6466}" destId="{1A0587A8-61DF-47A4-91CC-29010B22FE3E}" srcOrd="1" destOrd="0" presId="urn:microsoft.com/office/officeart/2005/8/layout/vList5"/>
    <dgm:cxn modelId="{9F04AE1C-8229-4D1E-8678-1FEAC1178CFD}" type="presParOf" srcId="{31F316C5-9700-4A88-91BB-1AFE96BAF735}" destId="{FB0C54E8-9448-4A78-A1F9-4A45864E47FD}" srcOrd="3" destOrd="0" presId="urn:microsoft.com/office/officeart/2005/8/layout/vList5"/>
    <dgm:cxn modelId="{37AA5117-86DC-41CA-A388-CA9CD9191310}" type="presParOf" srcId="{31F316C5-9700-4A88-91BB-1AFE96BAF735}" destId="{5CF9DA76-0EA2-43B9-A2AD-E13C1FAC69FB}" srcOrd="4" destOrd="0" presId="urn:microsoft.com/office/officeart/2005/8/layout/vList5"/>
    <dgm:cxn modelId="{EDA37699-C8AE-4100-96F5-85A2B9E010F7}" type="presParOf" srcId="{5CF9DA76-0EA2-43B9-A2AD-E13C1FAC69FB}" destId="{69D355B3-95F5-43EC-BCA4-EF919CCE9B64}" srcOrd="0" destOrd="0" presId="urn:microsoft.com/office/officeart/2005/8/layout/vList5"/>
    <dgm:cxn modelId="{97FB3B16-0BF7-4A76-87F8-DBF7CAADD1CF}" type="presParOf" srcId="{5CF9DA76-0EA2-43B9-A2AD-E13C1FAC69FB}" destId="{1BDA9B62-B440-40EA-9FA4-74FC7D86A2F7}" srcOrd="1" destOrd="0" presId="urn:microsoft.com/office/officeart/2005/8/layout/vList5"/>
    <dgm:cxn modelId="{113000C8-CA14-4B4B-9F70-FC3B015608BA}" type="presParOf" srcId="{31F316C5-9700-4A88-91BB-1AFE96BAF735}" destId="{46FFBE13-E63E-42C3-8F39-10F6703E8F0F}" srcOrd="5" destOrd="0" presId="urn:microsoft.com/office/officeart/2005/8/layout/vList5"/>
    <dgm:cxn modelId="{A1ABD145-7D87-4EDA-BC24-00CB290AF6DA}" type="presParOf" srcId="{31F316C5-9700-4A88-91BB-1AFE96BAF735}" destId="{B7F1D118-58E5-4A73-8FEF-8FD82214C4E9}" srcOrd="6" destOrd="0" presId="urn:microsoft.com/office/officeart/2005/8/layout/vList5"/>
    <dgm:cxn modelId="{624AA793-99AA-4CAC-87F5-3E2D2E82896A}" type="presParOf" srcId="{B7F1D118-58E5-4A73-8FEF-8FD82214C4E9}" destId="{56BB4615-631F-4AA6-8E58-CDF56E7AFE1F}" srcOrd="0" destOrd="0" presId="urn:microsoft.com/office/officeart/2005/8/layout/vList5"/>
    <dgm:cxn modelId="{BA71B2F6-7FE0-43A4-A97C-6A17A13C1113}" type="presParOf" srcId="{B7F1D118-58E5-4A73-8FEF-8FD82214C4E9}" destId="{40AE7110-03B0-4A87-A754-CEF00C2884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CA931-FE86-40A7-B768-428E3A294651}">
      <dsp:nvSpPr>
        <dsp:cNvPr id="0" name=""/>
        <dsp:cNvSpPr/>
      </dsp:nvSpPr>
      <dsp:spPr>
        <a:xfrm rot="5400000">
          <a:off x="6636415" y="-2803595"/>
          <a:ext cx="1204829" cy="6813016"/>
        </a:xfrm>
        <a:prstGeom prst="round2SameRect">
          <a:avLst/>
        </a:prstGeom>
        <a:solidFill>
          <a:srgbClr val="C9DEFF">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Client Support Services aims to deliver extraordinary service and accurate information to everyone on campus so Facilities Services can provide a safe, healthy, growing, learning and living environment. Our mission is to be the premiere source of trusted, accurate, and timely information about the work we do for all who inquire. </a:t>
          </a:r>
          <a:endParaRPr lang="en-US" sz="1600" kern="1200" dirty="0"/>
        </a:p>
      </dsp:txBody>
      <dsp:txXfrm rot="-5400000">
        <a:off x="3832322" y="59313"/>
        <a:ext cx="6754201" cy="1087199"/>
      </dsp:txXfrm>
    </dsp:sp>
    <dsp:sp modelId="{9385F67E-BB7D-4741-B977-9D539140A516}">
      <dsp:nvSpPr>
        <dsp:cNvPr id="0" name=""/>
        <dsp:cNvSpPr/>
      </dsp:nvSpPr>
      <dsp:spPr>
        <a:xfrm>
          <a:off x="0" y="19746"/>
          <a:ext cx="3832321" cy="1166331"/>
        </a:xfrm>
        <a:prstGeom prst="roundRect">
          <a:avLst/>
        </a:prstGeom>
        <a:solidFill>
          <a:srgbClr val="003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Client Support Services </a:t>
          </a:r>
        </a:p>
      </dsp:txBody>
      <dsp:txXfrm>
        <a:off x="56936" y="76682"/>
        <a:ext cx="3718449" cy="1052459"/>
      </dsp:txXfrm>
    </dsp:sp>
    <dsp:sp modelId="{1A0587A8-61DF-47A4-91CC-29010B22FE3E}">
      <dsp:nvSpPr>
        <dsp:cNvPr id="0" name=""/>
        <dsp:cNvSpPr/>
      </dsp:nvSpPr>
      <dsp:spPr>
        <a:xfrm rot="5400000">
          <a:off x="6786456" y="-1566362"/>
          <a:ext cx="933064" cy="6826342"/>
        </a:xfrm>
        <a:prstGeom prst="round2SameRect">
          <a:avLst/>
        </a:prstGeom>
        <a:solidFill>
          <a:srgbClr val="C9DE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Environmental and Resource Services provides a clean, safe and aesthetically pleasing environment for all members of the campus community to live, learn and work.</a:t>
          </a:r>
          <a:endParaRPr lang="en-US" sz="1600" kern="1200" dirty="0"/>
        </a:p>
      </dsp:txBody>
      <dsp:txXfrm rot="-5400000">
        <a:off x="3839817" y="1425825"/>
        <a:ext cx="6780794" cy="841968"/>
      </dsp:txXfrm>
    </dsp:sp>
    <dsp:sp modelId="{9FBB2D71-7524-436E-96C3-6BFB8E0BC95B}">
      <dsp:nvSpPr>
        <dsp:cNvPr id="0" name=""/>
        <dsp:cNvSpPr/>
      </dsp:nvSpPr>
      <dsp:spPr>
        <a:xfrm>
          <a:off x="0" y="1263643"/>
          <a:ext cx="3839817" cy="1166331"/>
        </a:xfrm>
        <a:prstGeom prst="roundRect">
          <a:avLst/>
        </a:prstGeom>
        <a:solidFill>
          <a:srgbClr val="003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Environmental Resource Services</a:t>
          </a:r>
        </a:p>
      </dsp:txBody>
      <dsp:txXfrm>
        <a:off x="56936" y="1320579"/>
        <a:ext cx="3725945" cy="1052459"/>
      </dsp:txXfrm>
    </dsp:sp>
    <dsp:sp modelId="{1BDA9B62-B440-40EA-9FA4-74FC7D86A2F7}">
      <dsp:nvSpPr>
        <dsp:cNvPr id="0" name=""/>
        <dsp:cNvSpPr/>
      </dsp:nvSpPr>
      <dsp:spPr>
        <a:xfrm rot="5400000">
          <a:off x="6786456" y="-341714"/>
          <a:ext cx="933064" cy="6826342"/>
        </a:xfrm>
        <a:prstGeom prst="round2SameRect">
          <a:avLst/>
        </a:prstGeom>
        <a:solidFill>
          <a:srgbClr val="C9DE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Energy and Engineering aims to advance UC Riverside's energy and utility infrastructure, energy procurement, energy efficiency, energy renewables and campus-wide sustainability goals to make UC Riverside number one in energy management &amp; sustainability.</a:t>
          </a:r>
          <a:endParaRPr lang="en-US" sz="1600" kern="1200" dirty="0"/>
        </a:p>
      </dsp:txBody>
      <dsp:txXfrm rot="-5400000">
        <a:off x="3839817" y="2650473"/>
        <a:ext cx="6780794" cy="841968"/>
      </dsp:txXfrm>
    </dsp:sp>
    <dsp:sp modelId="{69D355B3-95F5-43EC-BCA4-EF919CCE9B64}">
      <dsp:nvSpPr>
        <dsp:cNvPr id="0" name=""/>
        <dsp:cNvSpPr/>
      </dsp:nvSpPr>
      <dsp:spPr>
        <a:xfrm>
          <a:off x="0" y="2488290"/>
          <a:ext cx="3839817" cy="1166331"/>
        </a:xfrm>
        <a:prstGeom prst="roundRect">
          <a:avLst/>
        </a:prstGeom>
        <a:solidFill>
          <a:srgbClr val="003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Energy &amp; Engineering </a:t>
          </a:r>
        </a:p>
      </dsp:txBody>
      <dsp:txXfrm>
        <a:off x="56936" y="2545226"/>
        <a:ext cx="3725945" cy="1052459"/>
      </dsp:txXfrm>
    </dsp:sp>
    <dsp:sp modelId="{40AE7110-03B0-4A87-A754-CEF00C2884E6}">
      <dsp:nvSpPr>
        <dsp:cNvPr id="0" name=""/>
        <dsp:cNvSpPr/>
      </dsp:nvSpPr>
      <dsp:spPr>
        <a:xfrm rot="5400000">
          <a:off x="6786456" y="882932"/>
          <a:ext cx="933064" cy="6826342"/>
        </a:xfrm>
        <a:prstGeom prst="round2SameRect">
          <a:avLst/>
        </a:prstGeom>
        <a:solidFill>
          <a:srgbClr val="C9DE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Maintenance Services provides quality maintenance and repair services in a timely, cost effective manner for all campus facilities. </a:t>
          </a:r>
          <a:endParaRPr lang="en-US" sz="1600" kern="1200" dirty="0"/>
        </a:p>
      </dsp:txBody>
      <dsp:txXfrm rot="-5400000">
        <a:off x="3839817" y="3875119"/>
        <a:ext cx="6780794" cy="841968"/>
      </dsp:txXfrm>
    </dsp:sp>
    <dsp:sp modelId="{56BB4615-631F-4AA6-8E58-CDF56E7AFE1F}">
      <dsp:nvSpPr>
        <dsp:cNvPr id="0" name=""/>
        <dsp:cNvSpPr/>
      </dsp:nvSpPr>
      <dsp:spPr>
        <a:xfrm>
          <a:off x="0" y="3712938"/>
          <a:ext cx="3839817" cy="1166331"/>
        </a:xfrm>
        <a:prstGeom prst="roundRect">
          <a:avLst/>
        </a:prstGeom>
        <a:solidFill>
          <a:srgbClr val="003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Maintenance Services </a:t>
          </a:r>
        </a:p>
      </dsp:txBody>
      <dsp:txXfrm>
        <a:off x="56936" y="3769874"/>
        <a:ext cx="3725945" cy="10524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FBB861-1A8F-423C-BDFD-2A152A15394F}" type="datetimeFigureOut">
              <a:rPr lang="en-US" smtClean="0"/>
              <a:t>5/3/2023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827DA2-3A33-48DB-A339-2011F453B997}" type="slidenum">
              <a:rPr lang="en-US" smtClean="0"/>
              <a:t>‹#›</a:t>
            </a:fld>
            <a:endParaRPr lang="en-US"/>
          </a:p>
        </p:txBody>
      </p:sp>
    </p:spTree>
    <p:extLst>
      <p:ext uri="{BB962C8B-B14F-4D97-AF65-F5344CB8AC3E}">
        <p14:creationId xmlns:p14="http://schemas.microsoft.com/office/powerpoint/2010/main" val="1155792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51DD2-8421-F74C-8DD7-90D709FC9F6E}"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DA39B-50AA-634B-8E2C-29BE284B4B70}" type="slidenum">
              <a:rPr lang="en-US" smtClean="0"/>
              <a:t>‹#›</a:t>
            </a:fld>
            <a:endParaRPr lang="en-US"/>
          </a:p>
        </p:txBody>
      </p:sp>
    </p:spTree>
    <p:extLst>
      <p:ext uri="{BB962C8B-B14F-4D97-AF65-F5344CB8AC3E}">
        <p14:creationId xmlns:p14="http://schemas.microsoft.com/office/powerpoint/2010/main" val="40161823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9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12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895398"/>
      </p:ext>
    </p:extLst>
  </p:cSld>
  <p:clrMap bg1="lt1" tx1="dk1" bg2="lt2" tx2="dk2" accent1="accent1" accent2="accent2" accent3="accent3" accent4="accent4" accent5="accent5" accent6="accent6" hlink="hlink" folHlink="folHlink"/>
  <p:sldLayoutIdLst>
    <p:sldLayoutId id="2147483730" r:id="rId1"/>
    <p:sldLayoutId id="214748372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hyperlink" Target="https://facilities.ucr.edu/guide-services"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facilities.ucr.edu/key-policy" TargetMode="Externa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408A3-9D25-A44D-A267-54D79345764A}"/>
              </a:ext>
            </a:extLst>
          </p:cNvPr>
          <p:cNvPicPr>
            <a:picLocks noChangeAspect="1"/>
          </p:cNvPicPr>
          <p:nvPr/>
        </p:nvPicPr>
        <p:blipFill>
          <a:blip r:embed="rId2"/>
          <a:stretch>
            <a:fillRect/>
          </a:stretch>
        </p:blipFill>
        <p:spPr>
          <a:xfrm>
            <a:off x="10556413" y="6235641"/>
            <a:ext cx="1244600" cy="379385"/>
          </a:xfrm>
          <a:prstGeom prst="rect">
            <a:avLst/>
          </a:prstGeom>
        </p:spPr>
      </p:pic>
      <p:grpSp>
        <p:nvGrpSpPr>
          <p:cNvPr id="12" name="Group 11">
            <a:extLst>
              <a:ext uri="{FF2B5EF4-FFF2-40B4-BE49-F238E27FC236}">
                <a16:creationId xmlns:a16="http://schemas.microsoft.com/office/drawing/2014/main" id="{CAF54B18-1E70-D449-A3EC-9239163ED0CD}"/>
              </a:ext>
            </a:extLst>
          </p:cNvPr>
          <p:cNvGrpSpPr/>
          <p:nvPr/>
        </p:nvGrpSpPr>
        <p:grpSpPr>
          <a:xfrm>
            <a:off x="-18411" y="-6137"/>
            <a:ext cx="12212457" cy="6873342"/>
            <a:chOff x="-18411" y="-6137"/>
            <a:chExt cx="12212457" cy="6873342"/>
          </a:xfrm>
        </p:grpSpPr>
        <p:sp>
          <p:nvSpPr>
            <p:cNvPr id="10" name="Freeform 9">
              <a:extLst>
                <a:ext uri="{FF2B5EF4-FFF2-40B4-BE49-F238E27FC236}">
                  <a16:creationId xmlns:a16="http://schemas.microsoft.com/office/drawing/2014/main" id="{477FB2E0-C8C5-B54F-999D-475D5623CDDB}"/>
                </a:ext>
              </a:extLst>
            </p:cNvPr>
            <p:cNvSpPr/>
            <p:nvPr/>
          </p:nvSpPr>
          <p:spPr>
            <a:xfrm>
              <a:off x="-18411" y="3031635"/>
              <a:ext cx="12212457" cy="3835570"/>
            </a:xfrm>
            <a:custGeom>
              <a:avLst/>
              <a:gdLst>
                <a:gd name="connsiteX0" fmla="*/ 0 w 12212457"/>
                <a:gd name="connsiteY0" fmla="*/ 2718652 h 3835570"/>
                <a:gd name="connsiteX1" fmla="*/ 0 w 12212457"/>
                <a:gd name="connsiteY1" fmla="*/ 3835570 h 3835570"/>
                <a:gd name="connsiteX2" fmla="*/ 153423 w 12212457"/>
                <a:gd name="connsiteY2" fmla="*/ 3835570 h 3835570"/>
                <a:gd name="connsiteX3" fmla="*/ 5443442 w 12212457"/>
                <a:gd name="connsiteY3" fmla="*/ 3835570 h 3835570"/>
                <a:gd name="connsiteX4" fmla="*/ 12212457 w 12212457"/>
                <a:gd name="connsiteY4" fmla="*/ 619828 h 3835570"/>
                <a:gd name="connsiteX5" fmla="*/ 12212457 w 12212457"/>
                <a:gd name="connsiteY5" fmla="*/ 0 h 3835570"/>
                <a:gd name="connsiteX6" fmla="*/ 0 w 12212457"/>
                <a:gd name="connsiteY6" fmla="*/ 2718652 h 383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2457" h="3835570">
                  <a:moveTo>
                    <a:pt x="0" y="2718652"/>
                  </a:moveTo>
                  <a:lnTo>
                    <a:pt x="0" y="3835570"/>
                  </a:lnTo>
                  <a:lnTo>
                    <a:pt x="153423" y="3835570"/>
                  </a:lnTo>
                  <a:lnTo>
                    <a:pt x="5443442" y="3835570"/>
                  </a:lnTo>
                  <a:lnTo>
                    <a:pt x="12212457" y="619828"/>
                  </a:lnTo>
                  <a:lnTo>
                    <a:pt x="12212457" y="0"/>
                  </a:lnTo>
                  <a:lnTo>
                    <a:pt x="0" y="2718652"/>
                  </a:lnTo>
                  <a:close/>
                </a:path>
              </a:pathLst>
            </a:custGeom>
            <a:solidFill>
              <a:srgbClr val="FFB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69FD79F2-2E51-0C40-96CB-189599A623FE}"/>
                </a:ext>
              </a:extLst>
            </p:cNvPr>
            <p:cNvSpPr/>
            <p:nvPr/>
          </p:nvSpPr>
          <p:spPr>
            <a:xfrm>
              <a:off x="-18411" y="-6137"/>
              <a:ext cx="12210411" cy="5842341"/>
            </a:xfrm>
            <a:custGeom>
              <a:avLst/>
              <a:gdLst>
                <a:gd name="connsiteX0" fmla="*/ 0 w 12046760"/>
                <a:gd name="connsiteY0" fmla="*/ 5842341 h 5842341"/>
                <a:gd name="connsiteX1" fmla="*/ 1460585 w 12046760"/>
                <a:gd name="connsiteY1" fmla="*/ 0 h 5842341"/>
                <a:gd name="connsiteX2" fmla="*/ 10586175 w 12046760"/>
                <a:gd name="connsiteY2" fmla="*/ 0 h 5842341"/>
                <a:gd name="connsiteX3" fmla="*/ 12046760 w 12046760"/>
                <a:gd name="connsiteY3" fmla="*/ 5842341 h 5842341"/>
                <a:gd name="connsiteX4" fmla="*/ 0 w 12046760"/>
                <a:gd name="connsiteY4" fmla="*/ 5842341 h 5842341"/>
                <a:gd name="connsiteX0" fmla="*/ 0 w 12046760"/>
                <a:gd name="connsiteY0" fmla="*/ 5842341 h 5842341"/>
                <a:gd name="connsiteX1" fmla="*/ 12274 w 12046760"/>
                <a:gd name="connsiteY1" fmla="*/ 0 h 5842341"/>
                <a:gd name="connsiteX2" fmla="*/ 10586175 w 12046760"/>
                <a:gd name="connsiteY2" fmla="*/ 0 h 5842341"/>
                <a:gd name="connsiteX3" fmla="*/ 12046760 w 12046760"/>
                <a:gd name="connsiteY3" fmla="*/ 5842341 h 5842341"/>
                <a:gd name="connsiteX4" fmla="*/ 0 w 12046760"/>
                <a:gd name="connsiteY4" fmla="*/ 5842341 h 5842341"/>
                <a:gd name="connsiteX0" fmla="*/ 0 w 12194047"/>
                <a:gd name="connsiteY0" fmla="*/ 5842341 h 5842341"/>
                <a:gd name="connsiteX1" fmla="*/ 12274 w 12194047"/>
                <a:gd name="connsiteY1" fmla="*/ 0 h 5842341"/>
                <a:gd name="connsiteX2" fmla="*/ 12194047 w 12194047"/>
                <a:gd name="connsiteY2" fmla="*/ 6137 h 5842341"/>
                <a:gd name="connsiteX3" fmla="*/ 12046760 w 12194047"/>
                <a:gd name="connsiteY3" fmla="*/ 5842341 h 5842341"/>
                <a:gd name="connsiteX4" fmla="*/ 0 w 12194047"/>
                <a:gd name="connsiteY4" fmla="*/ 5842341 h 5842341"/>
                <a:gd name="connsiteX0" fmla="*/ 0 w 12194047"/>
                <a:gd name="connsiteY0" fmla="*/ 5842341 h 5842341"/>
                <a:gd name="connsiteX1" fmla="*/ 12274 w 12194047"/>
                <a:gd name="connsiteY1" fmla="*/ 0 h 5842341"/>
                <a:gd name="connsiteX2" fmla="*/ 12194047 w 12194047"/>
                <a:gd name="connsiteY2" fmla="*/ 6137 h 5842341"/>
                <a:gd name="connsiteX3" fmla="*/ 12194046 w 12194047"/>
                <a:gd name="connsiteY3" fmla="*/ 3080730 h 5842341"/>
                <a:gd name="connsiteX4" fmla="*/ 0 w 12194047"/>
                <a:gd name="connsiteY4" fmla="*/ 5842341 h 584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047" h="5842341">
                  <a:moveTo>
                    <a:pt x="0" y="5842341"/>
                  </a:moveTo>
                  <a:cubicBezTo>
                    <a:pt x="4091" y="3894894"/>
                    <a:pt x="8183" y="1947447"/>
                    <a:pt x="12274" y="0"/>
                  </a:cubicBezTo>
                  <a:lnTo>
                    <a:pt x="12194047" y="6137"/>
                  </a:lnTo>
                  <a:cubicBezTo>
                    <a:pt x="12194047" y="1031001"/>
                    <a:pt x="12194046" y="2055866"/>
                    <a:pt x="12194046" y="3080730"/>
                  </a:cubicBezTo>
                  <a:lnTo>
                    <a:pt x="0" y="5842341"/>
                  </a:lnTo>
                  <a:close/>
                </a:path>
              </a:pathLst>
            </a:cu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 name="TextBox 7">
            <a:extLst>
              <a:ext uri="{FF2B5EF4-FFF2-40B4-BE49-F238E27FC236}">
                <a16:creationId xmlns:a16="http://schemas.microsoft.com/office/drawing/2014/main" id="{47E6A5F0-3D0C-4C34-97BD-FAE4C4DEEF50}"/>
              </a:ext>
            </a:extLst>
          </p:cNvPr>
          <p:cNvSpPr txBox="1"/>
          <p:nvPr/>
        </p:nvSpPr>
        <p:spPr>
          <a:xfrm>
            <a:off x="617551" y="1195235"/>
            <a:ext cx="11474044" cy="1836400"/>
          </a:xfrm>
          <a:prstGeom prst="rect">
            <a:avLst/>
          </a:prstGeom>
          <a:noFill/>
        </p:spPr>
        <p:txBody>
          <a:bodyPr wrap="square" lIns="0" tIns="91440" rIns="0" bIns="0" rtlCol="0">
            <a:spAutoFit/>
          </a:bodyPr>
          <a:lstStyle/>
          <a:p>
            <a:pPr>
              <a:lnSpc>
                <a:spcPts val="6820"/>
              </a:lnSpc>
            </a:pPr>
            <a:r>
              <a:rPr lang="en-US" sz="6000" b="1" spc="-150" dirty="0">
                <a:solidFill>
                  <a:schemeClr val="bg1"/>
                </a:solidFill>
                <a:latin typeface="Arial" panose="020B0604020202020204" pitchFamily="34" charset="0"/>
                <a:ea typeface="Fira Sans Medium" panose="020B0503050000020004" pitchFamily="34" charset="0"/>
                <a:cs typeface="Arial" panose="020B0604020202020204" pitchFamily="34" charset="0"/>
              </a:rPr>
              <a:t>Facilities Services </a:t>
            </a:r>
          </a:p>
          <a:p>
            <a:pPr>
              <a:lnSpc>
                <a:spcPts val="6820"/>
              </a:lnSpc>
            </a:pPr>
            <a:r>
              <a:rPr lang="en-US" sz="6000" b="1" spc="-150" dirty="0">
                <a:solidFill>
                  <a:schemeClr val="bg1"/>
                </a:solidFill>
                <a:latin typeface="Arial" panose="020B0604020202020204" pitchFamily="34" charset="0"/>
                <a:ea typeface="Fira Sans Medium" panose="020B0503050000020004" pitchFamily="34" charset="0"/>
                <a:cs typeface="Arial" panose="020B0604020202020204" pitchFamily="34" charset="0"/>
              </a:rPr>
              <a:t>Guide to Services Draft Review </a:t>
            </a:r>
          </a:p>
        </p:txBody>
      </p:sp>
      <p:sp>
        <p:nvSpPr>
          <p:cNvPr id="9" name="TextBox 8">
            <a:extLst>
              <a:ext uri="{FF2B5EF4-FFF2-40B4-BE49-F238E27FC236}">
                <a16:creationId xmlns:a16="http://schemas.microsoft.com/office/drawing/2014/main" id="{7E7518CB-F05A-422F-9B7E-B9B2EDFB5315}"/>
              </a:ext>
            </a:extLst>
          </p:cNvPr>
          <p:cNvSpPr txBox="1"/>
          <p:nvPr/>
        </p:nvSpPr>
        <p:spPr>
          <a:xfrm>
            <a:off x="617551" y="3075952"/>
            <a:ext cx="4538133"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Adam Schnirel</a:t>
            </a:r>
          </a:p>
          <a:p>
            <a:r>
              <a:rPr lang="en-US" sz="2000" dirty="0">
                <a:solidFill>
                  <a:schemeClr val="bg1"/>
                </a:solidFill>
                <a:latin typeface="Arial" panose="020B0604020202020204" pitchFamily="34" charset="0"/>
                <a:cs typeface="Arial" panose="020B0604020202020204" pitchFamily="34" charset="0"/>
              </a:rPr>
              <a:t>Associate Vice Chancellor </a:t>
            </a:r>
          </a:p>
          <a:p>
            <a:r>
              <a:rPr lang="en-US" sz="2000" dirty="0">
                <a:solidFill>
                  <a:schemeClr val="bg1"/>
                </a:solidFill>
                <a:latin typeface="Arial" panose="020B0604020202020204" pitchFamily="34" charset="0"/>
                <a:cs typeface="Arial" panose="020B0604020202020204" pitchFamily="34" charset="0"/>
              </a:rPr>
              <a:t>May 2023 </a:t>
            </a:r>
            <a:endParaRPr lang="en-US" sz="20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190323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C70C9-1AA6-684B-A9B1-35BC658BBF68}"/>
              </a:ext>
            </a:extLst>
          </p:cNvPr>
          <p:cNvPicPr>
            <a:picLocks noChangeAspect="1"/>
          </p:cNvPicPr>
          <p:nvPr/>
        </p:nvPicPr>
        <p:blipFill rotWithShape="1">
          <a:blip r:embed="rId2"/>
          <a:srcRect t="14350"/>
          <a:stretch/>
        </p:blipFill>
        <p:spPr>
          <a:xfrm>
            <a:off x="0" y="0"/>
            <a:ext cx="12222694" cy="6858000"/>
          </a:xfrm>
          <a:prstGeom prst="rect">
            <a:avLst/>
          </a:prstGeom>
        </p:spPr>
      </p:pic>
      <p:sp>
        <p:nvSpPr>
          <p:cNvPr id="7" name="Rectangle 6">
            <a:extLst>
              <a:ext uri="{FF2B5EF4-FFF2-40B4-BE49-F238E27FC236}">
                <a16:creationId xmlns:a16="http://schemas.microsoft.com/office/drawing/2014/main" id="{4A5882D8-9F74-2A46-BEAB-A118D82D6C70}"/>
              </a:ext>
            </a:extLst>
          </p:cNvPr>
          <p:cNvSpPr/>
          <p:nvPr/>
        </p:nvSpPr>
        <p:spPr>
          <a:xfrm>
            <a:off x="0" y="0"/>
            <a:ext cx="12222694" cy="6858000"/>
          </a:xfrm>
          <a:prstGeom prst="rect">
            <a:avLst/>
          </a:prstGeom>
          <a:solidFill>
            <a:srgbClr val="003DA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92A8F9-FF41-8F44-BF9E-797DE5FBF7A6}"/>
              </a:ext>
            </a:extLst>
          </p:cNvPr>
          <p:cNvSpPr txBox="1"/>
          <p:nvPr/>
        </p:nvSpPr>
        <p:spPr>
          <a:xfrm>
            <a:off x="1518698" y="2199786"/>
            <a:ext cx="9151951" cy="904030"/>
          </a:xfrm>
          <a:prstGeom prst="rect">
            <a:avLst/>
          </a:prstGeom>
          <a:noFill/>
        </p:spPr>
        <p:txBody>
          <a:bodyPr wrap="square" rtlCol="0">
            <a:spAutoFit/>
          </a:bodyPr>
          <a:lstStyle/>
          <a:p>
            <a:pPr algn="ctr">
              <a:lnSpc>
                <a:spcPts val="6820"/>
              </a:lnSpc>
            </a:pPr>
            <a:r>
              <a:rPr lang="en-US" sz="5400" b="1" spc="-150" dirty="0">
                <a:solidFill>
                  <a:schemeClr val="bg1"/>
                </a:solidFill>
                <a:latin typeface="Arial" panose="020B0604020202020204" pitchFamily="34" charset="0"/>
                <a:ea typeface="Fira Sans Medium" panose="020B0503050000020004" pitchFamily="34" charset="0"/>
                <a:cs typeface="Arial" panose="020B0604020202020204" pitchFamily="34" charset="0"/>
              </a:rPr>
              <a:t>Q &amp; A</a:t>
            </a:r>
            <a:endParaRPr lang="en-US" sz="2000" dirty="0">
              <a:solidFill>
                <a:prstClr val="white"/>
              </a:solidFill>
              <a:latin typeface="Arial" panose="020B0604020202020204" pitchFamily="34" charset="0"/>
              <a:ea typeface="Fira Sans" panose="020B0503050000020004" pitchFamily="34" charset="0"/>
              <a:cs typeface="Arial" panose="020B0604020202020204" pitchFamily="34" charset="0"/>
            </a:endParaRPr>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2221" y="1855853"/>
            <a:ext cx="444904" cy="203531"/>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a:stretch>
            <a:fillRect/>
          </a:stretch>
        </p:blipFill>
        <p:spPr>
          <a:xfrm>
            <a:off x="10556411" y="6248521"/>
            <a:ext cx="1244601" cy="378682"/>
          </a:xfrm>
          <a:prstGeom prst="rect">
            <a:avLst/>
          </a:prstGeom>
        </p:spPr>
      </p:pic>
      <p:sp>
        <p:nvSpPr>
          <p:cNvPr id="9" name="Slide Number Placeholder 3">
            <a:extLst>
              <a:ext uri="{FF2B5EF4-FFF2-40B4-BE49-F238E27FC236}">
                <a16:creationId xmlns:a16="http://schemas.microsoft.com/office/drawing/2014/main" id="{AFCD07C9-4845-4E58-AED1-92A230898672}"/>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519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FE672E82-9E8C-4C37-A70A-EAC37602E577}"/>
              </a:ext>
            </a:extLst>
          </p:cNvPr>
          <p:cNvSpPr/>
          <p:nvPr/>
        </p:nvSpPr>
        <p:spPr>
          <a:xfrm>
            <a:off x="576782" y="1407554"/>
            <a:ext cx="10329435" cy="369331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FS Mission Statement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maintain, operate, and support the University of California, Riverside campus and infrastructure to ensure a safe, and environmentally sustainable environment for education, research, and discovery.</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create an environment of innovation that supports high quality service through a culture of </a:t>
            </a:r>
          </a:p>
          <a:p>
            <a:r>
              <a:rPr lang="en-US" dirty="0">
                <a:latin typeface="Arial" panose="020B0604020202020204" pitchFamily="34" charset="0"/>
                <a:cs typeface="Arial" panose="020B0604020202020204" pitchFamily="34" charset="0"/>
              </a:rPr>
              <a:t>respect, integrity, and diversity.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Values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Respect: Treat others as you would like to be treated.</a:t>
            </a:r>
          </a:p>
          <a:p>
            <a:r>
              <a:rPr lang="en-US" dirty="0">
                <a:latin typeface="Arial" panose="020B0604020202020204" pitchFamily="34" charset="0"/>
                <a:cs typeface="Arial" panose="020B0604020202020204" pitchFamily="34" charset="0"/>
              </a:rPr>
              <a:t>Integrity: Do what you say and say what you do.</a:t>
            </a:r>
          </a:p>
          <a:p>
            <a:r>
              <a:rPr lang="en-US" dirty="0">
                <a:latin typeface="Arial" panose="020B0604020202020204" pitchFamily="34" charset="0"/>
                <a:cs typeface="Arial" panose="020B0604020202020204" pitchFamily="34" charset="0"/>
              </a:rPr>
              <a:t>Diversity: Celebrate each other’s differences and seek to learn from new perspectives.</a:t>
            </a:r>
            <a:endParaRPr lang="en-US" b="0" i="0" dirty="0">
              <a:effectLst/>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UCR Facilities Services</a:t>
            </a:r>
            <a:endParaRPr lang="en-US" sz="36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Tree>
    <p:extLst>
      <p:ext uri="{BB962C8B-B14F-4D97-AF65-F5344CB8AC3E}">
        <p14:creationId xmlns:p14="http://schemas.microsoft.com/office/powerpoint/2010/main" val="305479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91768A3F-3B40-4BDA-B0D0-11401FFCC0E3}"/>
              </a:ext>
            </a:extLst>
          </p:cNvPr>
          <p:cNvGraphicFramePr/>
          <p:nvPr>
            <p:extLst>
              <p:ext uri="{D42A27DB-BD31-4B8C-83A1-F6EECF244321}">
                <p14:modId xmlns:p14="http://schemas.microsoft.com/office/powerpoint/2010/main" val="907701108"/>
              </p:ext>
            </p:extLst>
          </p:nvPr>
        </p:nvGraphicFramePr>
        <p:xfrm>
          <a:off x="607854" y="1265301"/>
          <a:ext cx="10666160" cy="4879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7"/>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What We Support</a:t>
            </a:r>
            <a:endParaRPr lang="en-US" sz="36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Tree>
    <p:extLst>
      <p:ext uri="{BB962C8B-B14F-4D97-AF65-F5344CB8AC3E}">
        <p14:creationId xmlns:p14="http://schemas.microsoft.com/office/powerpoint/2010/main" val="1436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FE672E82-9E8C-4C37-A70A-EAC37602E577}"/>
              </a:ext>
            </a:extLst>
          </p:cNvPr>
          <p:cNvSpPr/>
          <p:nvPr/>
        </p:nvSpPr>
        <p:spPr>
          <a:xfrm>
            <a:off x="576782" y="1407554"/>
            <a:ext cx="10329435" cy="369332"/>
          </a:xfrm>
          <a:prstGeom prst="rect">
            <a:avLst/>
          </a:prstGeom>
        </p:spPr>
        <p:txBody>
          <a:bodyPr wrap="square">
            <a:spAutoFit/>
          </a:bodyPr>
          <a:lstStyle/>
          <a:p>
            <a:pPr algn="ctr"/>
            <a:r>
              <a:rPr lang="en-US" u="sng" dirty="0">
                <a:solidFill>
                  <a:srgbClr val="1F497D"/>
                </a:solidFill>
                <a:latin typeface="Calibri" panose="020F0502020204030204" pitchFamily="34" charset="0"/>
                <a:ea typeface="Calibri" panose="020F0502020204030204" pitchFamily="34" charset="0"/>
                <a:hlinkClick r:id="rId3"/>
              </a:rPr>
              <a:t>https://facilities.ucr.edu/guide-services</a:t>
            </a:r>
            <a:r>
              <a:rPr lang="en-US" dirty="0">
                <a:latin typeface="Calibri" panose="020F0502020204030204" pitchFamily="34" charset="0"/>
                <a:ea typeface="Calibri" panose="020F0502020204030204" pitchFamily="34" charset="0"/>
              </a:rPr>
              <a:t> </a:t>
            </a:r>
            <a:endParaRPr lang="en-US" dirty="0"/>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Guide to Services </a:t>
            </a:r>
            <a:endParaRPr lang="en-US" sz="34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pic>
        <p:nvPicPr>
          <p:cNvPr id="7" name="Picture 6">
            <a:extLst>
              <a:ext uri="{FF2B5EF4-FFF2-40B4-BE49-F238E27FC236}">
                <a16:creationId xmlns:a16="http://schemas.microsoft.com/office/drawing/2014/main" id="{38A77BC0-81BF-4FAC-930C-7FCF328FCA56}"/>
              </a:ext>
            </a:extLst>
          </p:cNvPr>
          <p:cNvPicPr>
            <a:picLocks noChangeAspect="1"/>
          </p:cNvPicPr>
          <p:nvPr/>
        </p:nvPicPr>
        <p:blipFill rotWithShape="1">
          <a:blip r:embed="rId6"/>
          <a:srcRect b="1853"/>
          <a:stretch/>
        </p:blipFill>
        <p:spPr>
          <a:xfrm>
            <a:off x="2194930" y="1819259"/>
            <a:ext cx="7802140" cy="4795767"/>
          </a:xfrm>
          <a:prstGeom prst="rect">
            <a:avLst/>
          </a:prstGeom>
        </p:spPr>
      </p:pic>
    </p:spTree>
    <p:extLst>
      <p:ext uri="{BB962C8B-B14F-4D97-AF65-F5344CB8AC3E}">
        <p14:creationId xmlns:p14="http://schemas.microsoft.com/office/powerpoint/2010/main" val="138462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Important Service Changes</a:t>
            </a:r>
          </a:p>
        </p:txBody>
      </p:sp>
      <p:graphicFrame>
        <p:nvGraphicFramePr>
          <p:cNvPr id="12" name="Table 11">
            <a:extLst>
              <a:ext uri="{FF2B5EF4-FFF2-40B4-BE49-F238E27FC236}">
                <a16:creationId xmlns:a16="http://schemas.microsoft.com/office/drawing/2014/main" id="{6ED62C6B-8379-4248-ADE8-263D74B16228}"/>
              </a:ext>
            </a:extLst>
          </p:cNvPr>
          <p:cNvGraphicFramePr>
            <a:graphicFrameLocks noGrp="1"/>
          </p:cNvGraphicFramePr>
          <p:nvPr>
            <p:extLst>
              <p:ext uri="{D42A27DB-BD31-4B8C-83A1-F6EECF244321}">
                <p14:modId xmlns:p14="http://schemas.microsoft.com/office/powerpoint/2010/main" val="3510344141"/>
              </p:ext>
            </p:extLst>
          </p:nvPr>
        </p:nvGraphicFramePr>
        <p:xfrm>
          <a:off x="607854" y="1482117"/>
          <a:ext cx="10974546" cy="4556826"/>
        </p:xfrm>
        <a:graphic>
          <a:graphicData uri="http://schemas.openxmlformats.org/drawingml/2006/table">
            <a:tbl>
              <a:tblPr/>
              <a:tblGrid>
                <a:gridCol w="3658182">
                  <a:extLst>
                    <a:ext uri="{9D8B030D-6E8A-4147-A177-3AD203B41FA5}">
                      <a16:colId xmlns:a16="http://schemas.microsoft.com/office/drawing/2014/main" val="441168723"/>
                    </a:ext>
                  </a:extLst>
                </a:gridCol>
                <a:gridCol w="4958646">
                  <a:extLst>
                    <a:ext uri="{9D8B030D-6E8A-4147-A177-3AD203B41FA5}">
                      <a16:colId xmlns:a16="http://schemas.microsoft.com/office/drawing/2014/main" val="1083566459"/>
                    </a:ext>
                  </a:extLst>
                </a:gridCol>
                <a:gridCol w="2357718">
                  <a:extLst>
                    <a:ext uri="{9D8B030D-6E8A-4147-A177-3AD203B41FA5}">
                      <a16:colId xmlns:a16="http://schemas.microsoft.com/office/drawing/2014/main" val="1166892566"/>
                    </a:ext>
                  </a:extLst>
                </a:gridCol>
              </a:tblGrid>
              <a:tr h="278234">
                <a:tc>
                  <a:txBody>
                    <a:bodyPr/>
                    <a:lstStyle/>
                    <a:p>
                      <a:pPr algn="ctr"/>
                      <a:r>
                        <a:rPr lang="en-US" sz="1800" b="1" dirty="0">
                          <a:solidFill>
                            <a:schemeClr val="bg1"/>
                          </a:solidFill>
                          <a:effectLst/>
                        </a:rPr>
                        <a:t>Change</a:t>
                      </a:r>
                    </a:p>
                  </a:txBody>
                  <a:tcPr marT="6414" marB="6414" anchor="ctr">
                    <a:lnL>
                      <a:noFill/>
                    </a:lnL>
                    <a:lnR w="9525" cap="flat" cmpd="sng" algn="ctr">
                      <a:solidFill>
                        <a:srgbClr val="FEFEFE"/>
                      </a:solidFill>
                      <a:prstDash val="solid"/>
                      <a:round/>
                      <a:headEnd type="none" w="med" len="med"/>
                      <a:tailEnd type="none" w="med" len="med"/>
                    </a:lnR>
                    <a:lnT>
                      <a:noFill/>
                    </a:lnT>
                    <a:lnB w="9525" cap="flat" cmpd="sng" algn="ctr">
                      <a:solidFill>
                        <a:srgbClr val="FEFEFE"/>
                      </a:solidFill>
                      <a:prstDash val="solid"/>
                      <a:round/>
                      <a:headEnd type="none" w="med" len="med"/>
                      <a:tailEnd type="none" w="med" len="med"/>
                    </a:lnB>
                    <a:solidFill>
                      <a:srgbClr val="003DA5"/>
                    </a:solidFill>
                  </a:tcPr>
                </a:tc>
                <a:tc>
                  <a:txBody>
                    <a:bodyPr/>
                    <a:lstStyle/>
                    <a:p>
                      <a:pPr algn="ctr"/>
                      <a:r>
                        <a:rPr lang="en-US" sz="1800" b="1" dirty="0">
                          <a:solidFill>
                            <a:schemeClr val="bg1"/>
                          </a:solidFill>
                          <a:effectLst/>
                        </a:rPr>
                        <a:t>Impact </a:t>
                      </a:r>
                    </a:p>
                  </a:txBody>
                  <a:tcPr marT="6414" marB="6414" anchor="ctr">
                    <a:lnL w="9525" cap="flat" cmpd="sng" algn="ctr">
                      <a:solidFill>
                        <a:srgbClr val="FEFEFE"/>
                      </a:solidFill>
                      <a:prstDash val="solid"/>
                      <a:round/>
                      <a:headEnd type="none" w="med" len="med"/>
                      <a:tailEnd type="none" w="med" len="med"/>
                    </a:lnL>
                    <a:lnR w="9525" cap="flat" cmpd="sng" algn="ctr">
                      <a:solidFill>
                        <a:srgbClr val="FEFEFE"/>
                      </a:solidFill>
                      <a:prstDash val="solid"/>
                      <a:round/>
                      <a:headEnd type="none" w="med" len="med"/>
                      <a:tailEnd type="none" w="med" len="med"/>
                    </a:lnR>
                    <a:lnT>
                      <a:noFill/>
                    </a:lnT>
                    <a:lnB w="9525" cap="flat" cmpd="sng" algn="ctr">
                      <a:solidFill>
                        <a:srgbClr val="B0BEC5"/>
                      </a:solidFill>
                      <a:prstDash val="solid"/>
                      <a:round/>
                      <a:headEnd type="none" w="med" len="med"/>
                      <a:tailEnd type="none" w="med" len="med"/>
                    </a:lnB>
                    <a:solidFill>
                      <a:srgbClr val="003DA5"/>
                    </a:solidFill>
                  </a:tcPr>
                </a:tc>
                <a:tc>
                  <a:txBody>
                    <a:bodyPr/>
                    <a:lstStyle/>
                    <a:p>
                      <a:pPr algn="ctr"/>
                      <a:r>
                        <a:rPr lang="en-US" sz="1800" b="1" dirty="0">
                          <a:solidFill>
                            <a:schemeClr val="bg1"/>
                          </a:solidFill>
                          <a:effectLst/>
                        </a:rPr>
                        <a:t>Status </a:t>
                      </a:r>
                    </a:p>
                  </a:txBody>
                  <a:tcPr marT="6414" marB="6414" anchor="ctr">
                    <a:lnL w="9525" cap="flat" cmpd="sng" algn="ctr">
                      <a:solidFill>
                        <a:srgbClr val="FEFEFE"/>
                      </a:solidFill>
                      <a:prstDash val="solid"/>
                      <a:round/>
                      <a:headEnd type="none" w="med" len="med"/>
                      <a:tailEnd type="none" w="med" len="med"/>
                    </a:lnL>
                    <a:lnR>
                      <a:noFill/>
                    </a:lnR>
                    <a:lnT>
                      <a:noFill/>
                    </a:lnT>
                    <a:lnB w="9525" cap="flat" cmpd="sng" algn="ctr">
                      <a:solidFill>
                        <a:srgbClr val="B0BEC5"/>
                      </a:solidFill>
                      <a:prstDash val="solid"/>
                      <a:round/>
                      <a:headEnd type="none" w="med" len="med"/>
                      <a:tailEnd type="none" w="med" len="med"/>
                    </a:lnB>
                    <a:solidFill>
                      <a:srgbClr val="003DA5"/>
                    </a:solidFill>
                  </a:tcPr>
                </a:tc>
                <a:extLst>
                  <a:ext uri="{0D108BD9-81ED-4DB2-BD59-A6C34878D82A}">
                    <a16:rowId xmlns:a16="http://schemas.microsoft.com/office/drawing/2014/main" val="1598791479"/>
                  </a:ext>
                </a:extLst>
              </a:tr>
              <a:tr h="957511">
                <a:tc>
                  <a:txBody>
                    <a:bodyPr/>
                    <a:lstStyle/>
                    <a:p>
                      <a:r>
                        <a:rPr lang="en-US" sz="1600" b="1" dirty="0">
                          <a:solidFill>
                            <a:srgbClr val="FEFEFE"/>
                          </a:solidFill>
                          <a:effectLst/>
                        </a:rPr>
                        <a:t>Access Controls</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pPr>
                        <a:buFont typeface="Arial" panose="020B0604020202020204" pitchFamily="34" charset="0"/>
                        <a:buChar char="•"/>
                      </a:pPr>
                      <a:r>
                        <a:rPr lang="en-US" sz="1600" dirty="0">
                          <a:effectLst/>
                        </a:rPr>
                        <a:t>Recharge costs* for key/fob creation</a:t>
                      </a:r>
                    </a:p>
                    <a:p>
                      <a:pPr>
                        <a:buFont typeface="Arial" panose="020B0604020202020204" pitchFamily="34" charset="0"/>
                        <a:buChar char="•"/>
                      </a:pPr>
                      <a:r>
                        <a:rPr lang="en-US" sz="1600" dirty="0">
                          <a:effectLst/>
                        </a:rPr>
                        <a:t>Mullion removal</a:t>
                      </a:r>
                    </a:p>
                    <a:p>
                      <a:pPr>
                        <a:buFont typeface="Arial" panose="020B0604020202020204" pitchFamily="34" charset="0"/>
                        <a:buChar char="•"/>
                      </a:pPr>
                      <a:r>
                        <a:rPr lang="en-US" sz="1600" dirty="0">
                          <a:effectLst/>
                        </a:rPr>
                        <a:t>Master key limitations</a:t>
                      </a:r>
                    </a:p>
                    <a:p>
                      <a:pPr>
                        <a:buFont typeface="Arial" panose="020B0604020202020204" pitchFamily="34" charset="0"/>
                        <a:buChar char="•"/>
                      </a:pPr>
                      <a:r>
                        <a:rPr lang="en-US" sz="1600" dirty="0">
                          <a:effectLst/>
                        </a:rPr>
                        <a:t>See new key policy </a:t>
                      </a:r>
                      <a:r>
                        <a:rPr lang="en-US" sz="1600" u="sng" dirty="0">
                          <a:solidFill>
                            <a:srgbClr val="F4002B"/>
                          </a:solidFill>
                          <a:effectLst/>
                          <a:hlinkClick r:id="rId5" tooltip="Key Policy"/>
                        </a:rPr>
                        <a:t>here</a:t>
                      </a:r>
                      <a:endParaRPr lang="en-US" sz="1600" dirty="0">
                        <a:effectLst/>
                      </a:endParaRP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tc>
                  <a:txBody>
                    <a:bodyPr/>
                    <a:lstStyle/>
                    <a:p>
                      <a:r>
                        <a:rPr lang="en-US" sz="1600" dirty="0">
                          <a:effectLst/>
                        </a:rPr>
                        <a:t>Implemented Jan 1, 2023</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extLst>
                  <a:ext uri="{0D108BD9-81ED-4DB2-BD59-A6C34878D82A}">
                    <a16:rowId xmlns:a16="http://schemas.microsoft.com/office/drawing/2014/main" val="3470066518"/>
                  </a:ext>
                </a:extLst>
              </a:tr>
              <a:tr h="273969">
                <a:tc>
                  <a:txBody>
                    <a:bodyPr/>
                    <a:lstStyle/>
                    <a:p>
                      <a:r>
                        <a:rPr lang="en-US" sz="1600" b="1" dirty="0">
                          <a:solidFill>
                            <a:srgbClr val="FEFEFE"/>
                          </a:solidFill>
                          <a:effectLst/>
                        </a:rPr>
                        <a:t>Event Setup</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dirty="0">
                          <a:effectLst/>
                        </a:rPr>
                        <a:t>Recharge cost* for all event setup support</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tc>
                  <a:txBody>
                    <a:bodyPr/>
                    <a:lstStyle/>
                    <a:p>
                      <a:r>
                        <a:rPr lang="en-US" sz="1600" dirty="0">
                          <a:effectLst/>
                        </a:rPr>
                        <a:t>FY 23/24</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extLst>
                  <a:ext uri="{0D108BD9-81ED-4DB2-BD59-A6C34878D82A}">
                    <a16:rowId xmlns:a16="http://schemas.microsoft.com/office/drawing/2014/main" val="1436089511"/>
                  </a:ext>
                </a:extLst>
              </a:tr>
              <a:tr h="273969">
                <a:tc>
                  <a:txBody>
                    <a:bodyPr/>
                    <a:lstStyle/>
                    <a:p>
                      <a:r>
                        <a:rPr lang="en-US" sz="1600" b="1" dirty="0">
                          <a:solidFill>
                            <a:srgbClr val="FEFEFE"/>
                          </a:solidFill>
                          <a:effectLst/>
                        </a:rPr>
                        <a:t>Moves of Equipment and Office Items</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dirty="0">
                          <a:effectLst/>
                        </a:rPr>
                        <a:t>Recharge cost* for all move requests supported by FS</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tc>
                  <a:txBody>
                    <a:bodyPr/>
                    <a:lstStyle/>
                    <a:p>
                      <a:r>
                        <a:rPr lang="en-US" sz="1600">
                          <a:effectLst/>
                        </a:rPr>
                        <a:t>FY 23/24</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extLst>
                  <a:ext uri="{0D108BD9-81ED-4DB2-BD59-A6C34878D82A}">
                    <a16:rowId xmlns:a16="http://schemas.microsoft.com/office/drawing/2014/main" val="3428802214"/>
                  </a:ext>
                </a:extLst>
              </a:tr>
              <a:tr h="957511">
                <a:tc>
                  <a:txBody>
                    <a:bodyPr/>
                    <a:lstStyle/>
                    <a:p>
                      <a:r>
                        <a:rPr lang="en-US" sz="1600" b="1" dirty="0">
                          <a:solidFill>
                            <a:srgbClr val="FEFEFE"/>
                          </a:solidFill>
                          <a:effectLst/>
                        </a:rPr>
                        <a:t>FS Projects</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dirty="0">
                          <a:effectLst/>
                        </a:rPr>
                        <a:t>All paint and renovation requests for department-occupied spaces which are not in support of new faculty hires will be recharge and include FS’s newly expanded project management support</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tc>
                  <a:txBody>
                    <a:bodyPr/>
                    <a:lstStyle/>
                    <a:p>
                      <a:r>
                        <a:rPr lang="en-US" sz="1600" dirty="0">
                          <a:effectLst/>
                        </a:rPr>
                        <a:t>FY 23/24</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extLst>
                  <a:ext uri="{0D108BD9-81ED-4DB2-BD59-A6C34878D82A}">
                    <a16:rowId xmlns:a16="http://schemas.microsoft.com/office/drawing/2014/main" val="881440612"/>
                  </a:ext>
                </a:extLst>
              </a:tr>
              <a:tr h="721241">
                <a:tc>
                  <a:txBody>
                    <a:bodyPr/>
                    <a:lstStyle/>
                    <a:p>
                      <a:r>
                        <a:rPr lang="en-US" sz="1600" b="1" dirty="0">
                          <a:solidFill>
                            <a:srgbClr val="FEFEFE"/>
                          </a:solidFill>
                          <a:effectLst/>
                        </a:rPr>
                        <a:t>Carpentry</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dirty="0">
                          <a:effectLst/>
                        </a:rPr>
                        <a:t>Recharge cost* for all requests for seismic restraints, furniture bracing, keyboard tray installation, wall mounts, televisions, art installs, etc. </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tc>
                  <a:txBody>
                    <a:bodyPr/>
                    <a:lstStyle/>
                    <a:p>
                      <a:r>
                        <a:rPr lang="en-US" sz="1600" dirty="0">
                          <a:effectLst/>
                        </a:rPr>
                        <a:t>FY 23/24</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FFFFFF"/>
                    </a:solidFill>
                  </a:tcPr>
                </a:tc>
                <a:extLst>
                  <a:ext uri="{0D108BD9-81ED-4DB2-BD59-A6C34878D82A}">
                    <a16:rowId xmlns:a16="http://schemas.microsoft.com/office/drawing/2014/main" val="3465965547"/>
                  </a:ext>
                </a:extLst>
              </a:tr>
              <a:tr h="484970">
                <a:tc>
                  <a:txBody>
                    <a:bodyPr/>
                    <a:lstStyle/>
                    <a:p>
                      <a:r>
                        <a:rPr lang="en-US" sz="1600" b="1" dirty="0">
                          <a:solidFill>
                            <a:srgbClr val="FEFEFE"/>
                          </a:solidFill>
                          <a:effectLst/>
                        </a:rPr>
                        <a:t>Sign Shop</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dirty="0">
                          <a:effectLst/>
                        </a:rPr>
                        <a:t>Changes to supported services — wayfinding, nameplates, etc.</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tc>
                  <a:txBody>
                    <a:bodyPr/>
                    <a:lstStyle/>
                    <a:p>
                      <a:r>
                        <a:rPr lang="en-US" sz="1600" dirty="0">
                          <a:effectLst/>
                        </a:rPr>
                        <a:t>Implemented FY21</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extLst>
                  <a:ext uri="{0D108BD9-81ED-4DB2-BD59-A6C34878D82A}">
                    <a16:rowId xmlns:a16="http://schemas.microsoft.com/office/drawing/2014/main" val="871711073"/>
                  </a:ext>
                </a:extLst>
              </a:tr>
              <a:tr h="484970">
                <a:tc>
                  <a:txBody>
                    <a:bodyPr/>
                    <a:lstStyle/>
                    <a:p>
                      <a:r>
                        <a:rPr lang="en-US" sz="1600" b="1" dirty="0">
                          <a:solidFill>
                            <a:srgbClr val="FEFEFE"/>
                          </a:solidFill>
                          <a:effectLst/>
                        </a:rPr>
                        <a:t>Utilities</a:t>
                      </a:r>
                    </a:p>
                  </a:txBody>
                  <a:tcPr marT="6414" marB="6414"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12700" cap="flat" cmpd="sng" algn="ctr">
                      <a:solidFill>
                        <a:srgbClr val="C9DEFF"/>
                      </a:solidFill>
                      <a:prstDash val="solid"/>
                      <a:round/>
                      <a:headEnd type="none" w="med" len="med"/>
                      <a:tailEnd type="none" w="med" len="med"/>
                    </a:lnB>
                    <a:solidFill>
                      <a:srgbClr val="329AF0"/>
                    </a:solidFill>
                  </a:tcPr>
                </a:tc>
                <a:tc>
                  <a:txBody>
                    <a:bodyPr/>
                    <a:lstStyle/>
                    <a:p>
                      <a:r>
                        <a:rPr lang="en-US" sz="1600" dirty="0">
                          <a:effectLst/>
                        </a:rPr>
                        <a:t>Connections to support new equipment, new electrical, etc.  — non-new faculty — will be recharge cost</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12700" cap="flat" cmpd="sng" algn="ctr">
                      <a:solidFill>
                        <a:srgbClr val="C9DEFF"/>
                      </a:solidFill>
                      <a:prstDash val="solid"/>
                      <a:round/>
                      <a:headEnd type="none" w="med" len="med"/>
                      <a:tailEnd type="none" w="med" len="med"/>
                    </a:lnB>
                    <a:solidFill>
                      <a:srgbClr val="FFFFFF"/>
                    </a:solidFill>
                  </a:tcPr>
                </a:tc>
                <a:tc>
                  <a:txBody>
                    <a:bodyPr/>
                    <a:lstStyle/>
                    <a:p>
                      <a:r>
                        <a:rPr lang="en-US" sz="1600" dirty="0">
                          <a:effectLst/>
                        </a:rPr>
                        <a:t>FY 23/24</a:t>
                      </a:r>
                    </a:p>
                  </a:txBody>
                  <a:tcPr marT="6414" marB="6414"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12700" cap="flat" cmpd="sng" algn="ctr">
                      <a:solidFill>
                        <a:srgbClr val="C9DEFF"/>
                      </a:solidFill>
                      <a:prstDash val="solid"/>
                      <a:round/>
                      <a:headEnd type="none" w="med" len="med"/>
                      <a:tailEnd type="none" w="med" len="med"/>
                    </a:lnB>
                    <a:solidFill>
                      <a:srgbClr val="FFFFFF"/>
                    </a:solidFill>
                  </a:tcPr>
                </a:tc>
                <a:extLst>
                  <a:ext uri="{0D108BD9-81ED-4DB2-BD59-A6C34878D82A}">
                    <a16:rowId xmlns:a16="http://schemas.microsoft.com/office/drawing/2014/main" val="1470292681"/>
                  </a:ext>
                </a:extLst>
              </a:tr>
            </a:tbl>
          </a:graphicData>
        </a:graphic>
      </p:graphicFrame>
    </p:spTree>
    <p:extLst>
      <p:ext uri="{BB962C8B-B14F-4D97-AF65-F5344CB8AC3E}">
        <p14:creationId xmlns:p14="http://schemas.microsoft.com/office/powerpoint/2010/main" val="7681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FE672E82-9E8C-4C37-A70A-EAC37602E577}"/>
              </a:ext>
            </a:extLst>
          </p:cNvPr>
          <p:cNvSpPr/>
          <p:nvPr/>
        </p:nvSpPr>
        <p:spPr>
          <a:xfrm>
            <a:off x="576782" y="1407554"/>
            <a:ext cx="10329435" cy="4524315"/>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Focus on Maintenance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UCR campus buildings are in need of significant repair and attention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new Preventative maintenance program will help prevent unplanned asset and system failures/outages</a:t>
            </a:r>
            <a:br>
              <a:rPr lang="en-US"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Consistency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Alignment with other UC’s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Clear expectations for FS staff and Campus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Provide Improved Service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Adjustments to service level timelines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Focus on common area and restroom improvements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Limited resources within FS to provide free services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Free service costs the Campus in the long run</a:t>
            </a: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Why Change?</a:t>
            </a:r>
            <a:endParaRPr lang="en-US" sz="34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Tree>
    <p:extLst>
      <p:ext uri="{BB962C8B-B14F-4D97-AF65-F5344CB8AC3E}">
        <p14:creationId xmlns:p14="http://schemas.microsoft.com/office/powerpoint/2010/main" val="203512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FS Service Level Prioritization</a:t>
            </a:r>
            <a:endParaRPr lang="en-US" sz="34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8767F16-C810-4A6B-90E8-87E0DFAF061A}"/>
              </a:ext>
            </a:extLst>
          </p:cNvPr>
          <p:cNvSpPr/>
          <p:nvPr/>
        </p:nvSpPr>
        <p:spPr>
          <a:xfrm>
            <a:off x="576782" y="5554890"/>
            <a:ext cx="10207135" cy="830997"/>
          </a:xfrm>
          <a:prstGeom prst="rect">
            <a:avLst/>
          </a:prstGeom>
        </p:spPr>
        <p:txBody>
          <a:bodyPr wrap="square" lIns="0" rIns="0">
            <a:spAutoFit/>
          </a:bodyPr>
          <a:lstStyle/>
          <a:p>
            <a:r>
              <a:rPr lang="en-US" sz="1600" dirty="0">
                <a:latin typeface="Arial" panose="020B0604020202020204" pitchFamily="34" charset="0"/>
                <a:cs typeface="Arial" panose="020B0604020202020204" pitchFamily="34" charset="0"/>
              </a:rPr>
              <a:t>Facilities Services processes approximately 40,000 service requests along with thousands of calls and emails on an annual basis. </a:t>
            </a:r>
            <a:r>
              <a:rPr lang="en-US" sz="1600" u="sng" dirty="0">
                <a:latin typeface="Arial" panose="020B0604020202020204" pitchFamily="34" charset="0"/>
                <a:cs typeface="Arial" panose="020B0604020202020204" pitchFamily="34" charset="0"/>
              </a:rPr>
              <a:t>Our goal is to assign all incoming requests to the appropriate skilled-trade team the same day it is received, Monday - Friday.</a:t>
            </a:r>
            <a:r>
              <a:rPr lang="en-US" sz="1600" dirty="0">
                <a:latin typeface="Arial" panose="020B0604020202020204" pitchFamily="34" charset="0"/>
                <a:cs typeface="Arial" panose="020B0604020202020204" pitchFamily="34" charset="0"/>
              </a:rPr>
              <a:t> </a:t>
            </a:r>
          </a:p>
        </p:txBody>
      </p:sp>
      <p:graphicFrame>
        <p:nvGraphicFramePr>
          <p:cNvPr id="14" name="Table 13">
            <a:extLst>
              <a:ext uri="{FF2B5EF4-FFF2-40B4-BE49-F238E27FC236}">
                <a16:creationId xmlns:a16="http://schemas.microsoft.com/office/drawing/2014/main" id="{F1A39B44-A13E-4BA2-99A6-9A3327A089BF}"/>
              </a:ext>
            </a:extLst>
          </p:cNvPr>
          <p:cNvGraphicFramePr>
            <a:graphicFrameLocks noGrp="1"/>
          </p:cNvGraphicFramePr>
          <p:nvPr>
            <p:extLst>
              <p:ext uri="{D42A27DB-BD31-4B8C-83A1-F6EECF244321}">
                <p14:modId xmlns:p14="http://schemas.microsoft.com/office/powerpoint/2010/main" val="2352280826"/>
              </p:ext>
            </p:extLst>
          </p:nvPr>
        </p:nvGraphicFramePr>
        <p:xfrm>
          <a:off x="576782" y="1385707"/>
          <a:ext cx="10207136" cy="4195450"/>
        </p:xfrm>
        <a:graphic>
          <a:graphicData uri="http://schemas.openxmlformats.org/drawingml/2006/table">
            <a:tbl>
              <a:tblPr/>
              <a:tblGrid>
                <a:gridCol w="1619949">
                  <a:extLst>
                    <a:ext uri="{9D8B030D-6E8A-4147-A177-3AD203B41FA5}">
                      <a16:colId xmlns:a16="http://schemas.microsoft.com/office/drawing/2014/main" val="1779514724"/>
                    </a:ext>
                  </a:extLst>
                </a:gridCol>
                <a:gridCol w="8587187">
                  <a:extLst>
                    <a:ext uri="{9D8B030D-6E8A-4147-A177-3AD203B41FA5}">
                      <a16:colId xmlns:a16="http://schemas.microsoft.com/office/drawing/2014/main" val="3324904152"/>
                    </a:ext>
                  </a:extLst>
                </a:gridCol>
              </a:tblGrid>
              <a:tr h="754740">
                <a:tc>
                  <a:txBody>
                    <a:bodyPr/>
                    <a:lstStyle/>
                    <a:p>
                      <a:r>
                        <a:rPr lang="en-US" sz="1800" b="1" dirty="0">
                          <a:solidFill>
                            <a:srgbClr val="FEFEFE"/>
                          </a:solidFill>
                          <a:effectLst/>
                        </a:rPr>
                        <a:t>Service Level 1</a:t>
                      </a:r>
                    </a:p>
                  </a:txBody>
                  <a:tcPr marT="29401" marB="29401"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b="1" u="sng" dirty="0">
                          <a:effectLst/>
                        </a:rPr>
                        <a:t>Urgent</a:t>
                      </a:r>
                      <a:br>
                        <a:rPr lang="en-US" sz="1600" b="1" dirty="0">
                          <a:effectLst/>
                        </a:rPr>
                      </a:br>
                      <a:r>
                        <a:rPr lang="en-US" sz="1600" b="1" dirty="0">
                          <a:effectLst/>
                        </a:rPr>
                        <a:t>Skilled trade response within 0-4 hours</a:t>
                      </a:r>
                      <a:endParaRPr lang="en-US" sz="1600" dirty="0">
                        <a:effectLst/>
                      </a:endParaRPr>
                    </a:p>
                    <a:p>
                      <a:r>
                        <a:rPr lang="en-US" sz="1600" dirty="0">
                          <a:effectLst/>
                        </a:rPr>
                        <a:t>Emergency work posing a risk to life, safety, and property.</a:t>
                      </a:r>
                    </a:p>
                  </a:txBody>
                  <a:tcPr marT="29401" marB="29401"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chemeClr val="bg1"/>
                    </a:solidFill>
                  </a:tcPr>
                </a:tc>
                <a:extLst>
                  <a:ext uri="{0D108BD9-81ED-4DB2-BD59-A6C34878D82A}">
                    <a16:rowId xmlns:a16="http://schemas.microsoft.com/office/drawing/2014/main" val="860971715"/>
                  </a:ext>
                </a:extLst>
              </a:tr>
              <a:tr h="754740">
                <a:tc>
                  <a:txBody>
                    <a:bodyPr/>
                    <a:lstStyle/>
                    <a:p>
                      <a:r>
                        <a:rPr lang="en-US" sz="1800" b="1" dirty="0">
                          <a:solidFill>
                            <a:srgbClr val="FEFEFE"/>
                          </a:solidFill>
                          <a:effectLst/>
                        </a:rPr>
                        <a:t>Service Level 2</a:t>
                      </a:r>
                    </a:p>
                  </a:txBody>
                  <a:tcPr marT="29401" marB="29401"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b="1" u="sng" dirty="0">
                          <a:effectLst/>
                        </a:rPr>
                        <a:t>Immediate</a:t>
                      </a:r>
                      <a:br>
                        <a:rPr lang="en-US" sz="1600" b="1" dirty="0">
                          <a:effectLst/>
                        </a:rPr>
                      </a:br>
                      <a:r>
                        <a:rPr lang="en-US" sz="1600" b="1" dirty="0">
                          <a:effectLst/>
                        </a:rPr>
                        <a:t>Skilled trade response within 2 days</a:t>
                      </a:r>
                      <a:endParaRPr lang="en-US" sz="1600" dirty="0">
                        <a:effectLst/>
                      </a:endParaRPr>
                    </a:p>
                    <a:p>
                      <a:r>
                        <a:rPr lang="en-US" sz="1600" dirty="0">
                          <a:effectLst/>
                        </a:rPr>
                        <a:t>Work required to mitigate imminent threats to research, instruction, or safety.</a:t>
                      </a:r>
                    </a:p>
                  </a:txBody>
                  <a:tcPr marT="29401" marB="29401"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rgbClr val="E9ECEF"/>
                    </a:solidFill>
                  </a:tcPr>
                </a:tc>
                <a:extLst>
                  <a:ext uri="{0D108BD9-81ED-4DB2-BD59-A6C34878D82A}">
                    <a16:rowId xmlns:a16="http://schemas.microsoft.com/office/drawing/2014/main" val="704032776"/>
                  </a:ext>
                </a:extLst>
              </a:tr>
              <a:tr h="754740">
                <a:tc>
                  <a:txBody>
                    <a:bodyPr/>
                    <a:lstStyle/>
                    <a:p>
                      <a:r>
                        <a:rPr lang="en-US" sz="1800" b="1" dirty="0">
                          <a:solidFill>
                            <a:srgbClr val="FEFEFE"/>
                          </a:solidFill>
                          <a:effectLst/>
                        </a:rPr>
                        <a:t>Service Level 3</a:t>
                      </a:r>
                    </a:p>
                  </a:txBody>
                  <a:tcPr marT="29401" marB="29401"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b="1" u="sng" dirty="0">
                          <a:effectLst/>
                        </a:rPr>
                        <a:t>Essential</a:t>
                      </a:r>
                      <a:br>
                        <a:rPr lang="en-US" sz="1600" b="1" dirty="0">
                          <a:effectLst/>
                        </a:rPr>
                      </a:br>
                      <a:r>
                        <a:rPr lang="en-US" sz="1600" b="1" dirty="0">
                          <a:effectLst/>
                        </a:rPr>
                        <a:t>Skilled trade response within 7-business days</a:t>
                      </a:r>
                      <a:endParaRPr lang="en-US" sz="1600" dirty="0">
                        <a:effectLst/>
                      </a:endParaRPr>
                    </a:p>
                    <a:p>
                      <a:r>
                        <a:rPr lang="en-US" sz="1600" dirty="0">
                          <a:effectLst/>
                        </a:rPr>
                        <a:t>Work required to ensure continuity of general instruction/research mission.</a:t>
                      </a:r>
                    </a:p>
                  </a:txBody>
                  <a:tcPr marT="29401" marB="29401"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chemeClr val="bg1"/>
                    </a:solidFill>
                  </a:tcPr>
                </a:tc>
                <a:extLst>
                  <a:ext uri="{0D108BD9-81ED-4DB2-BD59-A6C34878D82A}">
                    <a16:rowId xmlns:a16="http://schemas.microsoft.com/office/drawing/2014/main" val="3888248007"/>
                  </a:ext>
                </a:extLst>
              </a:tr>
              <a:tr h="754740">
                <a:tc>
                  <a:txBody>
                    <a:bodyPr/>
                    <a:lstStyle/>
                    <a:p>
                      <a:r>
                        <a:rPr lang="en-US" sz="1800" b="1" dirty="0">
                          <a:solidFill>
                            <a:srgbClr val="FEFEFE"/>
                          </a:solidFill>
                          <a:effectLst/>
                        </a:rPr>
                        <a:t>Service Level 4</a:t>
                      </a:r>
                    </a:p>
                  </a:txBody>
                  <a:tcPr marT="29401" marB="29401"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9525" cap="flat" cmpd="sng" algn="ctr">
                      <a:solidFill>
                        <a:srgbClr val="FEFEFE"/>
                      </a:solidFill>
                      <a:prstDash val="solid"/>
                      <a:round/>
                      <a:headEnd type="none" w="med" len="med"/>
                      <a:tailEnd type="none" w="med" len="med"/>
                    </a:lnB>
                    <a:solidFill>
                      <a:srgbClr val="329AF0"/>
                    </a:solidFill>
                  </a:tcPr>
                </a:tc>
                <a:tc>
                  <a:txBody>
                    <a:bodyPr/>
                    <a:lstStyle/>
                    <a:p>
                      <a:r>
                        <a:rPr lang="en-US" sz="1600" b="1" u="sng" dirty="0">
                          <a:effectLst/>
                        </a:rPr>
                        <a:t>Normal</a:t>
                      </a:r>
                      <a:br>
                        <a:rPr lang="en-US" sz="1600" b="1" dirty="0">
                          <a:effectLst/>
                        </a:rPr>
                      </a:br>
                      <a:r>
                        <a:rPr lang="en-US" sz="1600" b="1" dirty="0">
                          <a:effectLst/>
                        </a:rPr>
                        <a:t>Skilled trade response within 15-business days</a:t>
                      </a:r>
                      <a:endParaRPr lang="en-US" sz="1600" dirty="0">
                        <a:effectLst/>
                      </a:endParaRPr>
                    </a:p>
                    <a:p>
                      <a:r>
                        <a:rPr lang="en-US" sz="1600" dirty="0">
                          <a:effectLst/>
                        </a:rPr>
                        <a:t>Maintenance and repair work required impacting campus operations.</a:t>
                      </a:r>
                    </a:p>
                  </a:txBody>
                  <a:tcPr marT="29401" marB="29401" anchor="ctr">
                    <a:lnL w="9525" cap="flat" cmpd="sng" algn="ctr">
                      <a:solidFill>
                        <a:srgbClr val="B0BEC5"/>
                      </a:solidFill>
                      <a:prstDash val="solid"/>
                      <a:round/>
                      <a:headEnd type="none" w="med" len="med"/>
                      <a:tailEnd type="none" w="med" len="med"/>
                    </a:lnL>
                    <a:lnR w="9525" cap="flat" cmpd="sng" algn="ctr">
                      <a:solidFill>
                        <a:srgbClr val="B0BEC5"/>
                      </a:solidFill>
                      <a:prstDash val="solid"/>
                      <a:round/>
                      <a:headEnd type="none" w="med" len="med"/>
                      <a:tailEnd type="none" w="med" len="med"/>
                    </a:lnR>
                    <a:lnT w="9525" cap="flat" cmpd="sng" algn="ctr">
                      <a:solidFill>
                        <a:srgbClr val="B0BEC5"/>
                      </a:solidFill>
                      <a:prstDash val="solid"/>
                      <a:round/>
                      <a:headEnd type="none" w="med" len="med"/>
                      <a:tailEnd type="none" w="med" len="med"/>
                    </a:lnT>
                    <a:lnB w="9525" cap="flat" cmpd="sng" algn="ctr">
                      <a:solidFill>
                        <a:srgbClr val="B0BEC5"/>
                      </a:solidFill>
                      <a:prstDash val="solid"/>
                      <a:round/>
                      <a:headEnd type="none" w="med" len="med"/>
                      <a:tailEnd type="none" w="med" len="med"/>
                    </a:lnB>
                    <a:solidFill>
                      <a:schemeClr val="bg2"/>
                    </a:solidFill>
                  </a:tcPr>
                </a:tc>
                <a:extLst>
                  <a:ext uri="{0D108BD9-81ED-4DB2-BD59-A6C34878D82A}">
                    <a16:rowId xmlns:a16="http://schemas.microsoft.com/office/drawing/2014/main" val="2334223924"/>
                  </a:ext>
                </a:extLst>
              </a:tr>
              <a:tr h="987602">
                <a:tc>
                  <a:txBody>
                    <a:bodyPr/>
                    <a:lstStyle/>
                    <a:p>
                      <a:r>
                        <a:rPr lang="en-US" sz="1800" b="1" dirty="0">
                          <a:solidFill>
                            <a:srgbClr val="FEFEFE"/>
                          </a:solidFill>
                          <a:effectLst/>
                        </a:rPr>
                        <a:t>Service Level 6</a:t>
                      </a:r>
                    </a:p>
                  </a:txBody>
                  <a:tcPr marT="29401" marB="29401" anchor="ctr">
                    <a:lnL>
                      <a:noFill/>
                    </a:lnL>
                    <a:lnR w="9525" cap="flat" cmpd="sng" algn="ctr">
                      <a:solidFill>
                        <a:srgbClr val="B0BEC5"/>
                      </a:solidFill>
                      <a:prstDash val="solid"/>
                      <a:round/>
                      <a:headEnd type="none" w="med" len="med"/>
                      <a:tailEnd type="none" w="med" len="med"/>
                    </a:lnR>
                    <a:lnT w="9525" cap="flat" cmpd="sng" algn="ctr">
                      <a:solidFill>
                        <a:srgbClr val="FEFEFE"/>
                      </a:solidFill>
                      <a:prstDash val="solid"/>
                      <a:round/>
                      <a:headEnd type="none" w="med" len="med"/>
                      <a:tailEnd type="none" w="med" len="med"/>
                    </a:lnT>
                    <a:lnB w="12700" cap="flat" cmpd="sng" algn="ctr">
                      <a:solidFill>
                        <a:srgbClr val="C9DEFF"/>
                      </a:solidFill>
                      <a:prstDash val="solid"/>
                      <a:round/>
                      <a:headEnd type="none" w="med" len="med"/>
                      <a:tailEnd type="none" w="med" len="med"/>
                    </a:lnB>
                    <a:solidFill>
                      <a:srgbClr val="329AF0"/>
                    </a:solidFill>
                  </a:tcPr>
                </a:tc>
                <a:tc>
                  <a:txBody>
                    <a:bodyPr/>
                    <a:lstStyle/>
                    <a:p>
                      <a:r>
                        <a:rPr lang="en-US" sz="1600" b="1" u="sng" dirty="0">
                          <a:effectLst/>
                        </a:rPr>
                        <a:t>Recharge Requests</a:t>
                      </a:r>
                      <a:br>
                        <a:rPr lang="en-US" sz="1600" b="1" dirty="0">
                          <a:effectLst/>
                        </a:rPr>
                      </a:br>
                      <a:r>
                        <a:rPr lang="en-US" sz="1600" b="1" dirty="0">
                          <a:effectLst/>
                        </a:rPr>
                        <a:t>Initial visit and scoping review within 21-business days</a:t>
                      </a:r>
                      <a:endParaRPr lang="en-US" sz="1600" dirty="0">
                        <a:effectLst/>
                      </a:endParaRPr>
                    </a:p>
                    <a:p>
                      <a:r>
                        <a:rPr lang="en-US" sz="1600" dirty="0">
                          <a:effectLst/>
                        </a:rPr>
                        <a:t>Funded by the requestor, a recharge request is a net-new item request of a small scale, such as adding ergonomic keyboard trays or the addition of single electrical circuit.</a:t>
                      </a:r>
                    </a:p>
                  </a:txBody>
                  <a:tcPr marT="29401" marB="29401" anchor="ctr">
                    <a:lnL w="9525" cap="flat" cmpd="sng" algn="ctr">
                      <a:solidFill>
                        <a:srgbClr val="B0BEC5"/>
                      </a:solidFill>
                      <a:prstDash val="solid"/>
                      <a:round/>
                      <a:headEnd type="none" w="med" len="med"/>
                      <a:tailEnd type="none" w="med" len="med"/>
                    </a:lnL>
                    <a:lnR w="12700" cap="flat" cmpd="sng" algn="ctr">
                      <a:solidFill>
                        <a:srgbClr val="C9DEFF"/>
                      </a:solidFill>
                      <a:prstDash val="solid"/>
                      <a:round/>
                      <a:headEnd type="none" w="med" len="med"/>
                      <a:tailEnd type="none" w="med" len="med"/>
                    </a:lnR>
                    <a:lnT w="9525" cap="flat" cmpd="sng" algn="ctr">
                      <a:solidFill>
                        <a:srgbClr val="B0BEC5"/>
                      </a:solidFill>
                      <a:prstDash val="solid"/>
                      <a:round/>
                      <a:headEnd type="none" w="med" len="med"/>
                      <a:tailEnd type="none" w="med" len="med"/>
                    </a:lnT>
                    <a:lnB w="12700" cap="flat" cmpd="sng" algn="ctr">
                      <a:solidFill>
                        <a:srgbClr val="C9DEFF"/>
                      </a:solidFill>
                      <a:prstDash val="solid"/>
                      <a:round/>
                      <a:headEnd type="none" w="med" len="med"/>
                      <a:tailEnd type="none" w="med" len="med"/>
                    </a:lnB>
                    <a:solidFill>
                      <a:schemeClr val="bg1"/>
                    </a:solidFill>
                  </a:tcPr>
                </a:tc>
                <a:extLst>
                  <a:ext uri="{0D108BD9-81ED-4DB2-BD59-A6C34878D82A}">
                    <a16:rowId xmlns:a16="http://schemas.microsoft.com/office/drawing/2014/main" val="3677803007"/>
                  </a:ext>
                </a:extLst>
              </a:tr>
            </a:tbl>
          </a:graphicData>
        </a:graphic>
      </p:graphicFrame>
    </p:spTree>
    <p:extLst>
      <p:ext uri="{BB962C8B-B14F-4D97-AF65-F5344CB8AC3E}">
        <p14:creationId xmlns:p14="http://schemas.microsoft.com/office/powerpoint/2010/main" val="33598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FE672E82-9E8C-4C37-A70A-EAC37602E577}"/>
              </a:ext>
            </a:extLst>
          </p:cNvPr>
          <p:cNvSpPr/>
          <p:nvPr/>
        </p:nvSpPr>
        <p:spPr>
          <a:xfrm>
            <a:off x="576782" y="1407554"/>
            <a:ext cx="10329435" cy="2031325"/>
          </a:xfrm>
          <a:prstGeom prst="rect">
            <a:avLst/>
          </a:prstGeom>
        </p:spPr>
        <p:txBody>
          <a:bodyPr wrap="square">
            <a:spAutoFit/>
          </a:bodyPr>
          <a:lstStyle/>
          <a:p>
            <a:r>
              <a:rPr lang="en-US" b="1" dirty="0"/>
              <a:t>Interior Common Space Makeover Program</a:t>
            </a:r>
            <a:br>
              <a:rPr lang="en-US" dirty="0"/>
            </a:br>
            <a:r>
              <a:rPr lang="en-US" dirty="0"/>
              <a:t>FS will engage with the campus community regarding improvement suggestions via our newly developed Interior Common Space Makeover Program. The vision of this program is to improve high-volume, common, campus locations selected from previous and new improvement submissions from campus faculty, students, and staff for the interior finish remodel of common spaces, such as restrooms, lobbies, and hallways. Final selections via public voting will be funded by Facilities Services with work to commence in the summer </a:t>
            </a:r>
            <a:r>
              <a:rPr lang="en-US"/>
              <a:t>and fall of </a:t>
            </a:r>
            <a:r>
              <a:rPr lang="en-US" dirty="0"/>
              <a:t>2023.</a:t>
            </a:r>
            <a:endParaRPr lang="en-US"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New Program</a:t>
            </a:r>
            <a:endParaRPr lang="en-US" sz="34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Tree>
    <p:extLst>
      <p:ext uri="{BB962C8B-B14F-4D97-AF65-F5344CB8AC3E}">
        <p14:creationId xmlns:p14="http://schemas.microsoft.com/office/powerpoint/2010/main" val="226711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a:stretch>
            <a:fillRect/>
          </a:stretch>
        </p:blipFill>
        <p:spPr>
          <a:xfrm>
            <a:off x="10556413" y="6235641"/>
            <a:ext cx="1244600" cy="379385"/>
          </a:xfrm>
          <a:prstGeom prst="rect">
            <a:avLst/>
          </a:prstGeom>
        </p:spPr>
      </p:pic>
      <p:sp>
        <p:nvSpPr>
          <p:cNvPr id="2" name="Rectangle 1"/>
          <p:cNvSpPr/>
          <p:nvPr/>
        </p:nvSpPr>
        <p:spPr>
          <a:xfrm>
            <a:off x="607854" y="943508"/>
            <a:ext cx="10267292" cy="1077218"/>
          </a:xfrm>
          <a:prstGeom prst="rect">
            <a:avLst/>
          </a:prstGeom>
        </p:spPr>
        <p:txBody>
          <a:bodyPr wrap="square" lIns="91440" tIns="45720" rIns="91440" bIns="45720" anchor="t">
            <a:spAutoFit/>
          </a:bodyPr>
          <a:lstStyle/>
          <a:p>
            <a:r>
              <a:rPr lang="en-US" sz="1600" b="1" dirty="0">
                <a:ea typeface="Calibri" panose="020F0502020204030204" pitchFamily="34" charset="0"/>
                <a:cs typeface="Calibri"/>
              </a:rPr>
              <a:t> </a:t>
            </a:r>
          </a:p>
          <a:p>
            <a:endParaRPr lang="en-US" sz="1600" b="1" dirty="0">
              <a:latin typeface="Calibri"/>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a:p>
            <a:endParaRPr lang="en-US" sz="1600" dirty="0">
              <a:latin typeface="Calibri" panose="020F0502020204030204" pitchFamily="34" charset="0"/>
              <a:ea typeface="Calibri" panose="020F0502020204030204" pitchFamily="34" charset="0"/>
              <a:cs typeface="Calibri"/>
            </a:endParaRPr>
          </a:p>
        </p:txBody>
      </p:sp>
      <p:sp>
        <p:nvSpPr>
          <p:cNvPr id="8" name="Slide Number Placeholder 3">
            <a:extLst>
              <a:ext uri="{FF2B5EF4-FFF2-40B4-BE49-F238E27FC236}">
                <a16:creationId xmlns:a16="http://schemas.microsoft.com/office/drawing/2014/main" id="{6C14DCD7-C374-46FF-8980-E7507A897D9A}"/>
              </a:ext>
            </a:extLst>
          </p:cNvPr>
          <p:cNvSpPr txBox="1">
            <a:spLocks/>
          </p:cNvSpPr>
          <p:nvPr/>
        </p:nvSpPr>
        <p:spPr bwMode="auto">
          <a:xfrm>
            <a:off x="8737600" y="6519026"/>
            <a:ext cx="2844800" cy="18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ED867-F8AF-490F-A63A-70392E8757B1}" type="slidenum">
              <a:rPr kumimoji="0" lang="en-US" altLang="en-US" sz="1000" b="0" i="0" u="none" strike="noStrike" kern="1200" cap="none" spc="0" normalizeH="0" baseline="0" noProof="0" smtClean="0">
                <a:ln>
                  <a:noFill/>
                </a:ln>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FE672E82-9E8C-4C37-A70A-EAC37602E577}"/>
              </a:ext>
            </a:extLst>
          </p:cNvPr>
          <p:cNvSpPr/>
          <p:nvPr/>
        </p:nvSpPr>
        <p:spPr>
          <a:xfrm>
            <a:off x="576782" y="1407554"/>
            <a:ext cx="2672027" cy="2800767"/>
          </a:xfrm>
          <a:prstGeom prst="rect">
            <a:avLst/>
          </a:prstGeom>
        </p:spPr>
        <p:txBody>
          <a:bodyPr wrap="square">
            <a:spAutoFit/>
          </a:bodyPr>
          <a:lstStyle/>
          <a:p>
            <a:pPr marL="285750" indent="-285750">
              <a:buFont typeface="Arial" panose="020B0604020202020204" pitchFamily="34" charset="0"/>
              <a:buChar char="•"/>
            </a:pPr>
            <a:r>
              <a:rPr lang="en-US" sz="1600" dirty="0"/>
              <a:t>SSO login.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Create requests with easier dropdown / freeform functionality, Cc recipients, and attach files.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cs typeface="Arial" panose="020B0604020202020204" pitchFamily="34" charset="0"/>
              </a:rPr>
              <a:t>Review requests with easier search and watchlist functionality.</a:t>
            </a:r>
          </a:p>
        </p:txBody>
      </p:sp>
      <p:pic>
        <p:nvPicPr>
          <p:cNvPr id="9" name="Graphic 8">
            <a:extLst>
              <a:ext uri="{FF2B5EF4-FFF2-40B4-BE49-F238E27FC236}">
                <a16:creationId xmlns:a16="http://schemas.microsoft.com/office/drawing/2014/main" id="{9E650D39-ABFD-4E5D-A95E-EC6DD596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56188"/>
            <a:ext cx="280946" cy="128525"/>
          </a:xfrm>
          <a:prstGeom prst="rect">
            <a:avLst/>
          </a:prstGeom>
        </p:spPr>
      </p:pic>
      <p:sp>
        <p:nvSpPr>
          <p:cNvPr id="11" name="TextBox 10">
            <a:extLst>
              <a:ext uri="{FF2B5EF4-FFF2-40B4-BE49-F238E27FC236}">
                <a16:creationId xmlns:a16="http://schemas.microsoft.com/office/drawing/2014/main" id="{3B4979D2-6F43-4FF3-AAC2-287B684A002B}"/>
              </a:ext>
            </a:extLst>
          </p:cNvPr>
          <p:cNvSpPr txBox="1"/>
          <p:nvPr/>
        </p:nvSpPr>
        <p:spPr>
          <a:xfrm>
            <a:off x="609600" y="548324"/>
            <a:ext cx="9067136" cy="553998"/>
          </a:xfrm>
          <a:prstGeom prst="rect">
            <a:avLst/>
          </a:prstGeom>
          <a:noFill/>
        </p:spPr>
        <p:txBody>
          <a:bodyPr wrap="square" lIns="0" tIns="0" rIns="0" bIns="0" rtlCol="0">
            <a:spAutoFit/>
          </a:bodyPr>
          <a:lstStyle/>
          <a:p>
            <a:r>
              <a:rPr lang="en-US" sz="3600" b="1" dirty="0">
                <a:solidFill>
                  <a:srgbClr val="003DA5"/>
                </a:solidFill>
                <a:latin typeface="Arial" panose="020B0604020202020204" pitchFamily="34" charset="0"/>
                <a:ea typeface="Fira Sans Medium" panose="020B0503050000020004" pitchFamily="34" charset="0"/>
                <a:cs typeface="Arial" panose="020B0604020202020204" pitchFamily="34" charset="0"/>
              </a:rPr>
              <a:t>New Work Order System</a:t>
            </a:r>
            <a:endParaRPr lang="en-US" sz="3400" b="1" spc="-150"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pic>
        <p:nvPicPr>
          <p:cNvPr id="1027" name="Picture 5" descr="image001">
            <a:extLst>
              <a:ext uri="{FF2B5EF4-FFF2-40B4-BE49-F238E27FC236}">
                <a16:creationId xmlns:a16="http://schemas.microsoft.com/office/drawing/2014/main" id="{78CD84C3-8FCF-4500-849F-B325603E6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175" y="1479803"/>
            <a:ext cx="8227042" cy="443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538091"/>
      </p:ext>
    </p:extLst>
  </p:cSld>
  <p:clrMapOvr>
    <a:masterClrMapping/>
  </p:clrMapOvr>
</p:sld>
</file>

<file path=ppt/theme/theme1.xml><?xml version="1.0" encoding="utf-8"?>
<a:theme xmlns:a="http://schemas.openxmlformats.org/drawingml/2006/main" name="UCR-Bas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R-Basic" id="{B1EB9DCA-6722-2F4F-AE2C-40DF00F38B98}" vid="{AA0F1AD8-0441-FC4A-ACBC-EFC826AEB0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a7bfdcf-1463-48ab-aff7-245b8ac76c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ED0AAF5DF268479CE3442AEB46CCBB" ma:contentTypeVersion="15" ma:contentTypeDescription="Create a new document." ma:contentTypeScope="" ma:versionID="9ca86186991f501e5b5d3af672e289e3">
  <xsd:schema xmlns:xsd="http://www.w3.org/2001/XMLSchema" xmlns:xs="http://www.w3.org/2001/XMLSchema" xmlns:p="http://schemas.microsoft.com/office/2006/metadata/properties" xmlns:ns3="7b0d7e73-53c3-49f5-853f-2cb02a030650" xmlns:ns4="ca7bfdcf-1463-48ab-aff7-245b8ac76c12" targetNamespace="http://schemas.microsoft.com/office/2006/metadata/properties" ma:root="true" ma:fieldsID="030333826489383f2d28905da446bdf0" ns3:_="" ns4:_="">
    <xsd:import namespace="7b0d7e73-53c3-49f5-853f-2cb02a030650"/>
    <xsd:import namespace="ca7bfdcf-1463-48ab-aff7-245b8ac76c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d7e73-53c3-49f5-853f-2cb02a0306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7bfdcf-1463-48ab-aff7-245b8ac76c1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36E3A-1479-4227-8906-268168736BEC}">
  <ds:schemaRefs>
    <ds:schemaRef ds:uri="http://schemas.microsoft.com/sharepoint/v3/contenttype/forms"/>
  </ds:schemaRefs>
</ds:datastoreItem>
</file>

<file path=customXml/itemProps2.xml><?xml version="1.0" encoding="utf-8"?>
<ds:datastoreItem xmlns:ds="http://schemas.openxmlformats.org/officeDocument/2006/customXml" ds:itemID="{E7FA2601-B0E1-451F-8FA3-75452545F4E4}">
  <ds:schemaRefs>
    <ds:schemaRef ds:uri="http://purl.org/dc/dcmitype/"/>
    <ds:schemaRef ds:uri="http://schemas.microsoft.com/office/2006/documentManagement/types"/>
    <ds:schemaRef ds:uri="http://schemas.openxmlformats.org/package/2006/metadata/core-properties"/>
    <ds:schemaRef ds:uri="http://www.w3.org/XML/1998/namespace"/>
    <ds:schemaRef ds:uri="ca7bfdcf-1463-48ab-aff7-245b8ac76c12"/>
    <ds:schemaRef ds:uri="http://purl.org/dc/elements/1.1/"/>
    <ds:schemaRef ds:uri="http://schemas.microsoft.com/office/infopath/2007/PartnerControls"/>
    <ds:schemaRef ds:uri="7b0d7e73-53c3-49f5-853f-2cb02a03065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4BC4B03-83DC-4788-BAA6-AF5F23AAD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d7e73-53c3-49f5-853f-2cb02a030650"/>
    <ds:schemaRef ds:uri="ca7bfdcf-1463-48ab-aff7-245b8ac76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13152</TotalTime>
  <Words>874</Words>
  <Application>Microsoft Office PowerPoint</Application>
  <PresentationFormat>Widescreen</PresentationFormat>
  <Paragraphs>121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Fira Sans</vt:lpstr>
      <vt:lpstr>Fira Sans Medium</vt:lpstr>
      <vt:lpstr>UCR-Basic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Fabia Sanz</dc:creator>
  <cp:keywords/>
  <dc:description/>
  <cp:lastModifiedBy>Erin Anne Chapman</cp:lastModifiedBy>
  <cp:revision>52</cp:revision>
  <dcterms:created xsi:type="dcterms:W3CDTF">2020-04-15T23:29:48Z</dcterms:created>
  <dcterms:modified xsi:type="dcterms:W3CDTF">2023-05-03T17:37:36Z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0x010100D5ED0AAF5DF268479CE3442AEB46CCBB</vt:lpwstr>
  </property>
  <property fmtid="{D5CDD505-2E9C-101B-9397-08002B2CF9AE}" pid="3" name="Order">
    <vt:lpwstr>1147800.00000000</vt:lpwstr>
  </property>
</Properties>
</file>